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68" r:id="rId15"/>
    <p:sldId id="269" r:id="rId16"/>
    <p:sldId id="271" r:id="rId17"/>
    <p:sldId id="272" r:id="rId18"/>
    <p:sldId id="273" r:id="rId19"/>
    <p:sldId id="274" r:id="rId20"/>
    <p:sldId id="275" r:id="rId21"/>
    <p:sldId id="276" r:id="rId22"/>
    <p:sldId id="277" r:id="rId23"/>
  </p:sldIdLst>
  <p:sldSz cx="18288000" cy="10287000"/>
  <p:notesSz cx="6858000" cy="9144000"/>
  <p:embeddedFontLst>
    <p:embeddedFont>
      <p:font typeface="Poppins" panose="00000500000000000000" pitchFamily="2" charset="0"/>
      <p:regular r:id="rId24"/>
    </p:embeddedFont>
    <p:embeddedFont>
      <p:font typeface="Poppins Bold" panose="020B0604020202020204" charset="0"/>
      <p:regular r:id="rId25"/>
    </p:embeddedFont>
    <p:embeddedFont>
      <p:font typeface="Poppins Ultra-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89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4.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4.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14.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4.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GuilhermeVeigaPedromilo/CLP_SENAI.git" TargetMode="External"/><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2.png"/><Relationship Id="rId7"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hyperlink" Target="https://github.com/GuilhermeVeigaPedromilo/CLP_SENAI.git" TargetMode="External"/><Relationship Id="rId5" Type="http://schemas.openxmlformats.org/officeDocument/2006/relationships/image" Target="../media/image14.png"/><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GuilhermeVeigaPedromilo/CLP_SENAI.git" TargetMode="External"/><Relationship Id="rId3" Type="http://schemas.openxmlformats.org/officeDocument/2006/relationships/image" Target="../media/image32.png"/><Relationship Id="rId7"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14.png"/><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hyperlink" Target="https://github.com/GuilhermeVeigaPedromilo/CLP_SENAI" TargetMode="External"/><Relationship Id="rId5" Type="http://schemas.openxmlformats.org/officeDocument/2006/relationships/image" Target="../media/image14.png"/><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4.png"/><Relationship Id="rId5" Type="http://schemas.openxmlformats.org/officeDocument/2006/relationships/image" Target="../media/image24.sv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8422" y="-289009"/>
            <a:ext cx="7735876" cy="10964879"/>
            <a:chOff x="0" y="0"/>
            <a:chExt cx="10314502" cy="14619839"/>
          </a:xfrm>
        </p:grpSpPr>
        <p:pic>
          <p:nvPicPr>
            <p:cNvPr id="3" name="Picture 3"/>
            <p:cNvPicPr>
              <a:picLocks noChangeAspect="1"/>
            </p:cNvPicPr>
            <p:nvPr/>
          </p:nvPicPr>
          <p:blipFill>
            <a:blip r:embed="rId2"/>
            <a:srcRect l="23543" r="23543"/>
            <a:stretch>
              <a:fillRect/>
            </a:stretch>
          </p:blipFill>
          <p:spPr>
            <a:xfrm>
              <a:off x="0" y="0"/>
              <a:ext cx="10314502" cy="14619839"/>
            </a:xfrm>
            <a:prstGeom prst="rect">
              <a:avLst/>
            </a:prstGeom>
          </p:spPr>
        </p:pic>
      </p:grpSp>
      <p:grpSp>
        <p:nvGrpSpPr>
          <p:cNvPr id="4" name="Group 4"/>
          <p:cNvGrpSpPr/>
          <p:nvPr/>
        </p:nvGrpSpPr>
        <p:grpSpPr>
          <a:xfrm>
            <a:off x="-799319" y="8441451"/>
            <a:ext cx="11714131" cy="1067357"/>
            <a:chOff x="0" y="0"/>
            <a:chExt cx="3085203" cy="281115"/>
          </a:xfrm>
        </p:grpSpPr>
        <p:sp>
          <p:nvSpPr>
            <p:cNvPr id="5" name="Freeform 5"/>
            <p:cNvSpPr/>
            <p:nvPr/>
          </p:nvSpPr>
          <p:spPr>
            <a:xfrm>
              <a:off x="0" y="0"/>
              <a:ext cx="3085203" cy="281115"/>
            </a:xfrm>
            <a:custGeom>
              <a:avLst/>
              <a:gdLst/>
              <a:ahLst/>
              <a:cxnLst/>
              <a:rect l="l" t="t" r="r" b="b"/>
              <a:pathLst>
                <a:path w="3085203" h="281115">
                  <a:moveTo>
                    <a:pt x="0" y="0"/>
                  </a:moveTo>
                  <a:lnTo>
                    <a:pt x="3085203" y="0"/>
                  </a:lnTo>
                  <a:lnTo>
                    <a:pt x="3085203" y="281115"/>
                  </a:lnTo>
                  <a:lnTo>
                    <a:pt x="0" y="281115"/>
                  </a:lnTo>
                  <a:close/>
                </a:path>
              </a:pathLst>
            </a:custGeom>
            <a:solidFill>
              <a:srgbClr val="960000"/>
            </a:solidFill>
          </p:spPr>
          <p:txBody>
            <a:bodyPr/>
            <a:lstStyle/>
            <a:p>
              <a:endParaRPr lang="pt-BR"/>
            </a:p>
          </p:txBody>
        </p:sp>
        <p:sp>
          <p:nvSpPr>
            <p:cNvPr id="6" name="TextBox 6"/>
            <p:cNvSpPr txBox="1"/>
            <p:nvPr/>
          </p:nvSpPr>
          <p:spPr>
            <a:xfrm>
              <a:off x="0" y="-38100"/>
              <a:ext cx="3085203" cy="31921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2804932">
            <a:off x="8251276" y="3409271"/>
            <a:ext cx="7117467" cy="7492071"/>
          </a:xfrm>
          <a:custGeom>
            <a:avLst/>
            <a:gdLst/>
            <a:ahLst/>
            <a:cxnLst/>
            <a:rect l="l" t="t" r="r" b="b"/>
            <a:pathLst>
              <a:path w="7117467" h="7492071">
                <a:moveTo>
                  <a:pt x="0" y="0"/>
                </a:moveTo>
                <a:lnTo>
                  <a:pt x="7117467" y="0"/>
                </a:lnTo>
                <a:lnTo>
                  <a:pt x="7117467" y="7492071"/>
                </a:lnTo>
                <a:lnTo>
                  <a:pt x="0" y="74920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8" name="Freeform 8"/>
          <p:cNvSpPr/>
          <p:nvPr/>
        </p:nvSpPr>
        <p:spPr>
          <a:xfrm rot="-2804932">
            <a:off x="7497970" y="-2190712"/>
            <a:ext cx="7002623" cy="7371182"/>
          </a:xfrm>
          <a:custGeom>
            <a:avLst/>
            <a:gdLst/>
            <a:ahLst/>
            <a:cxnLst/>
            <a:rect l="l" t="t" r="r" b="b"/>
            <a:pathLst>
              <a:path w="7002623" h="7371182">
                <a:moveTo>
                  <a:pt x="0" y="0"/>
                </a:moveTo>
                <a:lnTo>
                  <a:pt x="7002622" y="0"/>
                </a:lnTo>
                <a:lnTo>
                  <a:pt x="7002622" y="7371182"/>
                </a:lnTo>
                <a:lnTo>
                  <a:pt x="0" y="7371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9" name="Freeform 9"/>
          <p:cNvSpPr/>
          <p:nvPr/>
        </p:nvSpPr>
        <p:spPr>
          <a:xfrm rot="-864092" flipH="1" flipV="1">
            <a:off x="8073620" y="-1254388"/>
            <a:ext cx="2873203" cy="4700536"/>
          </a:xfrm>
          <a:custGeom>
            <a:avLst/>
            <a:gdLst/>
            <a:ahLst/>
            <a:cxnLst/>
            <a:rect l="l" t="t" r="r" b="b"/>
            <a:pathLst>
              <a:path w="2873203" h="4700536">
                <a:moveTo>
                  <a:pt x="2873203" y="4700537"/>
                </a:moveTo>
                <a:lnTo>
                  <a:pt x="0" y="4700537"/>
                </a:lnTo>
                <a:lnTo>
                  <a:pt x="0" y="0"/>
                </a:lnTo>
                <a:lnTo>
                  <a:pt x="2873203" y="0"/>
                </a:lnTo>
                <a:lnTo>
                  <a:pt x="2873203" y="470053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0" name="Freeform 10"/>
          <p:cNvSpPr/>
          <p:nvPr/>
        </p:nvSpPr>
        <p:spPr>
          <a:xfrm rot="-2804932">
            <a:off x="9580689" y="5693726"/>
            <a:ext cx="1168213" cy="1229698"/>
          </a:xfrm>
          <a:custGeom>
            <a:avLst/>
            <a:gdLst/>
            <a:ahLst/>
            <a:cxnLst/>
            <a:rect l="l" t="t" r="r" b="b"/>
            <a:pathLst>
              <a:path w="1168213" h="1229698">
                <a:moveTo>
                  <a:pt x="0" y="0"/>
                </a:moveTo>
                <a:lnTo>
                  <a:pt x="1168213" y="0"/>
                </a:lnTo>
                <a:lnTo>
                  <a:pt x="1168213" y="1229698"/>
                </a:lnTo>
                <a:lnTo>
                  <a:pt x="0" y="12296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1" name="Freeform 11"/>
          <p:cNvSpPr/>
          <p:nvPr/>
        </p:nvSpPr>
        <p:spPr>
          <a:xfrm rot="3621560" flipV="1">
            <a:off x="11317337" y="8494580"/>
            <a:ext cx="2515171" cy="4114800"/>
          </a:xfrm>
          <a:custGeom>
            <a:avLst/>
            <a:gdLst/>
            <a:ahLst/>
            <a:cxnLst/>
            <a:rect l="l" t="t" r="r" b="b"/>
            <a:pathLst>
              <a:path w="2515171" h="4114800">
                <a:moveTo>
                  <a:pt x="0" y="4114800"/>
                </a:moveTo>
                <a:lnTo>
                  <a:pt x="2515171" y="4114800"/>
                </a:lnTo>
                <a:lnTo>
                  <a:pt x="2515171" y="0"/>
                </a:lnTo>
                <a:lnTo>
                  <a:pt x="0" y="0"/>
                </a:lnTo>
                <a:lnTo>
                  <a:pt x="0" y="411480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grpSp>
        <p:nvGrpSpPr>
          <p:cNvPr id="12" name="Group 12"/>
          <p:cNvGrpSpPr/>
          <p:nvPr/>
        </p:nvGrpSpPr>
        <p:grpSpPr>
          <a:xfrm>
            <a:off x="10807810" y="6648350"/>
            <a:ext cx="434014" cy="4340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15" name="Group 15"/>
          <p:cNvGrpSpPr/>
          <p:nvPr/>
        </p:nvGrpSpPr>
        <p:grpSpPr>
          <a:xfrm>
            <a:off x="10603736" y="7218026"/>
            <a:ext cx="429958" cy="42995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18" name="Group 18"/>
          <p:cNvGrpSpPr/>
          <p:nvPr/>
        </p:nvGrpSpPr>
        <p:grpSpPr>
          <a:xfrm>
            <a:off x="10388757" y="7781333"/>
            <a:ext cx="429958" cy="42995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1" name="Group 21"/>
          <p:cNvGrpSpPr/>
          <p:nvPr/>
        </p:nvGrpSpPr>
        <p:grpSpPr>
          <a:xfrm rot="187784">
            <a:off x="12376583" y="132627"/>
            <a:ext cx="355695" cy="35569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4" name="Group 24"/>
          <p:cNvGrpSpPr/>
          <p:nvPr/>
        </p:nvGrpSpPr>
        <p:grpSpPr>
          <a:xfrm rot="187784">
            <a:off x="12530798" y="571305"/>
            <a:ext cx="352371" cy="35237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7" name="Group 27"/>
          <p:cNvGrpSpPr/>
          <p:nvPr/>
        </p:nvGrpSpPr>
        <p:grpSpPr>
          <a:xfrm rot="187784">
            <a:off x="12685306" y="1003012"/>
            <a:ext cx="352371" cy="35237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sp>
        <p:nvSpPr>
          <p:cNvPr id="30" name="Freeform 30"/>
          <p:cNvSpPr/>
          <p:nvPr/>
        </p:nvSpPr>
        <p:spPr>
          <a:xfrm>
            <a:off x="706686" y="8780637"/>
            <a:ext cx="437405" cy="437405"/>
          </a:xfrm>
          <a:custGeom>
            <a:avLst/>
            <a:gdLst/>
            <a:ahLst/>
            <a:cxnLst/>
            <a:rect l="l" t="t" r="r" b="b"/>
            <a:pathLst>
              <a:path w="437405" h="437405">
                <a:moveTo>
                  <a:pt x="0" y="0"/>
                </a:moveTo>
                <a:lnTo>
                  <a:pt x="437405" y="0"/>
                </a:lnTo>
                <a:lnTo>
                  <a:pt x="437405" y="437406"/>
                </a:lnTo>
                <a:lnTo>
                  <a:pt x="0" y="4374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31" name="Freeform 31"/>
          <p:cNvSpPr/>
          <p:nvPr/>
        </p:nvSpPr>
        <p:spPr>
          <a:xfrm>
            <a:off x="6293957" y="814848"/>
            <a:ext cx="904102" cy="904102"/>
          </a:xfrm>
          <a:custGeom>
            <a:avLst/>
            <a:gdLst/>
            <a:ahLst/>
            <a:cxnLst/>
            <a:rect l="l" t="t" r="r" b="b"/>
            <a:pathLst>
              <a:path w="904102" h="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32" name="Freeform 32"/>
          <p:cNvSpPr/>
          <p:nvPr/>
        </p:nvSpPr>
        <p:spPr>
          <a:xfrm>
            <a:off x="7924771" y="6308575"/>
            <a:ext cx="904102" cy="904102"/>
          </a:xfrm>
          <a:custGeom>
            <a:avLst/>
            <a:gdLst/>
            <a:ahLst/>
            <a:cxnLst/>
            <a:rect l="l" t="t" r="r" b="b"/>
            <a:pathLst>
              <a:path w="904102" h="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33" name="Freeform 33"/>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15"/>
            <a:stretch>
              <a:fillRect/>
            </a:stretch>
          </a:blipFill>
        </p:spPr>
        <p:txBody>
          <a:bodyPr/>
          <a:lstStyle/>
          <a:p>
            <a:endParaRPr lang="pt-BR"/>
          </a:p>
        </p:txBody>
      </p:sp>
      <p:sp>
        <p:nvSpPr>
          <p:cNvPr id="34" name="TextBox 34"/>
          <p:cNvSpPr txBox="1"/>
          <p:nvPr/>
        </p:nvSpPr>
        <p:spPr>
          <a:xfrm>
            <a:off x="706685" y="3412786"/>
            <a:ext cx="8742115" cy="1374222"/>
          </a:xfrm>
          <a:prstGeom prst="rect">
            <a:avLst/>
          </a:prstGeom>
        </p:spPr>
        <p:txBody>
          <a:bodyPr wrap="square" lIns="0" tIns="0" rIns="0" bIns="0" rtlCol="0" anchor="t">
            <a:spAutoFit/>
          </a:bodyPr>
          <a:lstStyle/>
          <a:p>
            <a:pPr algn="l">
              <a:lnSpc>
                <a:spcPts val="11557"/>
              </a:lnSpc>
              <a:spcBef>
                <a:spcPct val="0"/>
              </a:spcBef>
            </a:pPr>
            <a:r>
              <a:rPr lang="en-US" sz="7200" b="1" dirty="0">
                <a:solidFill>
                  <a:srgbClr val="960000"/>
                </a:solidFill>
                <a:latin typeface="Poppins Ultra-Bold"/>
                <a:ea typeface="Poppins Ultra-Bold"/>
                <a:cs typeface="Poppins Ultra-Bold"/>
                <a:sym typeface="Poppins Ultra-Bold"/>
              </a:rPr>
              <a:t>CLP EDUCACIONAL</a:t>
            </a:r>
          </a:p>
        </p:txBody>
      </p:sp>
      <p:sp>
        <p:nvSpPr>
          <p:cNvPr id="35" name="TextBox 35"/>
          <p:cNvSpPr txBox="1"/>
          <p:nvPr/>
        </p:nvSpPr>
        <p:spPr>
          <a:xfrm>
            <a:off x="706686" y="2911260"/>
            <a:ext cx="7442835" cy="792781"/>
          </a:xfrm>
          <a:prstGeom prst="rect">
            <a:avLst/>
          </a:prstGeom>
        </p:spPr>
        <p:txBody>
          <a:bodyPr lIns="0" tIns="0" rIns="0" bIns="0" rtlCol="0" anchor="t">
            <a:spAutoFit/>
          </a:bodyPr>
          <a:lstStyle/>
          <a:p>
            <a:pPr algn="l">
              <a:lnSpc>
                <a:spcPts val="6621"/>
              </a:lnSpc>
              <a:spcBef>
                <a:spcPct val="0"/>
              </a:spcBef>
            </a:pPr>
            <a:r>
              <a:rPr lang="en-US" sz="4400" dirty="0" err="1">
                <a:solidFill>
                  <a:srgbClr val="000000"/>
                </a:solidFill>
                <a:latin typeface="Poppins"/>
                <a:ea typeface="Poppins"/>
                <a:cs typeface="Poppins"/>
                <a:sym typeface="Poppins"/>
              </a:rPr>
              <a:t>Apresentação</a:t>
            </a:r>
            <a:r>
              <a:rPr lang="en-US" sz="4400" dirty="0">
                <a:solidFill>
                  <a:srgbClr val="000000"/>
                </a:solidFill>
                <a:latin typeface="Poppins"/>
                <a:ea typeface="Poppins"/>
                <a:cs typeface="Poppins"/>
                <a:sym typeface="Poppins"/>
              </a:rPr>
              <a:t> de </a:t>
            </a:r>
            <a:r>
              <a:rPr lang="en-US" sz="4400" dirty="0" err="1">
                <a:solidFill>
                  <a:srgbClr val="000000"/>
                </a:solidFill>
                <a:latin typeface="Poppins"/>
                <a:ea typeface="Poppins"/>
                <a:cs typeface="Poppins"/>
                <a:sym typeface="Poppins"/>
              </a:rPr>
              <a:t>Projeto</a:t>
            </a:r>
            <a:endParaRPr lang="en-US" sz="4400" dirty="0">
              <a:solidFill>
                <a:srgbClr val="000000"/>
              </a:solidFill>
              <a:latin typeface="Poppins"/>
              <a:ea typeface="Poppins"/>
              <a:cs typeface="Poppins"/>
              <a:sym typeface="Poppins"/>
            </a:endParaRPr>
          </a:p>
        </p:txBody>
      </p:sp>
      <p:sp>
        <p:nvSpPr>
          <p:cNvPr id="36" name="TextBox 36"/>
          <p:cNvSpPr txBox="1"/>
          <p:nvPr/>
        </p:nvSpPr>
        <p:spPr>
          <a:xfrm>
            <a:off x="1196124" y="8860502"/>
            <a:ext cx="6953396" cy="282446"/>
          </a:xfrm>
          <a:prstGeom prst="rect">
            <a:avLst/>
          </a:prstGeom>
        </p:spPr>
        <p:txBody>
          <a:bodyPr lIns="0" tIns="0" rIns="0" bIns="0" rtlCol="0" anchor="t">
            <a:spAutoFit/>
          </a:bodyPr>
          <a:lstStyle/>
          <a:p>
            <a:pPr algn="l">
              <a:lnSpc>
                <a:spcPts val="2282"/>
              </a:lnSpc>
              <a:spcBef>
                <a:spcPct val="0"/>
              </a:spcBef>
            </a:pPr>
            <a:r>
              <a:rPr lang="en-US" sz="1630">
                <a:solidFill>
                  <a:srgbClr val="FFFFFF"/>
                </a:solidFill>
                <a:latin typeface="Poppins"/>
                <a:ea typeface="Poppins"/>
                <a:cs typeface="Poppins"/>
                <a:sym typeface="Poppins"/>
              </a:rPr>
              <a:t>https://github.com/GuilhermeVeigaPedromilo/CLP_SENAI.git</a:t>
            </a:r>
          </a:p>
        </p:txBody>
      </p:sp>
      <p:sp>
        <p:nvSpPr>
          <p:cNvPr id="37" name="TextBox 37"/>
          <p:cNvSpPr txBox="1"/>
          <p:nvPr/>
        </p:nvSpPr>
        <p:spPr>
          <a:xfrm>
            <a:off x="706686" y="9767019"/>
            <a:ext cx="7442835" cy="255839"/>
          </a:xfrm>
          <a:prstGeom prst="rect">
            <a:avLst/>
          </a:prstGeom>
        </p:spPr>
        <p:txBody>
          <a:bodyPr lIns="0" tIns="0" rIns="0" bIns="0" rtlCol="0" anchor="t">
            <a:spAutoFit/>
          </a:bodyPr>
          <a:lstStyle/>
          <a:p>
            <a:pPr algn="l">
              <a:lnSpc>
                <a:spcPts val="2100"/>
              </a:lnSpc>
              <a:spcBef>
                <a:spcPct val="0"/>
              </a:spcBef>
            </a:pPr>
            <a:r>
              <a:rPr lang="en-US" sz="1500" b="1" dirty="0">
                <a:solidFill>
                  <a:srgbClr val="000000"/>
                </a:solidFill>
                <a:latin typeface="Poppins Bold"/>
                <a:ea typeface="Poppins Bold"/>
                <a:cs typeface="Poppins Bold"/>
                <a:sym typeface="Poppins Bold"/>
              </a:rPr>
              <a:t>Escola SENAI “Prof. João Baptista Salles - </a:t>
            </a:r>
            <a:r>
              <a:rPr lang="en-US" sz="1500" b="1" dirty="0" err="1">
                <a:solidFill>
                  <a:srgbClr val="000000"/>
                </a:solidFill>
                <a:latin typeface="Poppins Bold"/>
                <a:ea typeface="Poppins Bold"/>
                <a:cs typeface="Poppins Bold"/>
                <a:sym typeface="Poppins Bold"/>
              </a:rPr>
              <a:t>Curso</a:t>
            </a:r>
            <a:r>
              <a:rPr lang="en-US" sz="1500" b="1" dirty="0">
                <a:solidFill>
                  <a:srgbClr val="000000"/>
                </a:solidFill>
                <a:latin typeface="Poppins Bold"/>
                <a:ea typeface="Poppins Bold"/>
                <a:cs typeface="Poppins Bold"/>
                <a:sym typeface="Poppins Bold"/>
              </a:rPr>
              <a:t> Técnico </a:t>
            </a:r>
            <a:r>
              <a:rPr lang="en-US" sz="1500" b="1" dirty="0" err="1">
                <a:solidFill>
                  <a:srgbClr val="000000"/>
                </a:solidFill>
                <a:latin typeface="Poppins Bold"/>
                <a:ea typeface="Poppins Bold"/>
                <a:cs typeface="Poppins Bold"/>
                <a:sym typeface="Poppins Bold"/>
              </a:rPr>
              <a:t>em</a:t>
            </a:r>
            <a:r>
              <a:rPr lang="en-US" sz="1500" b="1" dirty="0">
                <a:solidFill>
                  <a:srgbClr val="000000"/>
                </a:solidFill>
                <a:latin typeface="Poppins Bold"/>
                <a:ea typeface="Poppins Bold"/>
                <a:cs typeface="Poppins Bold"/>
                <a:sym typeface="Poppins Bold"/>
              </a:rPr>
              <a:t> </a:t>
            </a:r>
            <a:r>
              <a:rPr lang="en-US" sz="1500" b="1" dirty="0" err="1">
                <a:solidFill>
                  <a:srgbClr val="000000"/>
                </a:solidFill>
                <a:latin typeface="Poppins Bold"/>
                <a:ea typeface="Poppins Bold"/>
                <a:cs typeface="Poppins Bold"/>
                <a:sym typeface="Poppins Bold"/>
              </a:rPr>
              <a:t>Eletroeletrônica</a:t>
            </a:r>
            <a:endParaRPr lang="en-US" sz="1500" b="1" dirty="0">
              <a:solidFill>
                <a:srgbClr val="000000"/>
              </a:solidFill>
              <a:latin typeface="Poppins Bold"/>
              <a:ea typeface="Poppins Bold"/>
              <a:cs typeface="Poppins Bold"/>
              <a:sym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4051820" y="3360983"/>
            <a:ext cx="9996205" cy="5635360"/>
          </a:xfrm>
          <a:custGeom>
            <a:avLst/>
            <a:gdLst/>
            <a:ahLst/>
            <a:cxnLst/>
            <a:rect l="l" t="t" r="r" b="b"/>
            <a:pathLst>
              <a:path w="9996205" h="5635360">
                <a:moveTo>
                  <a:pt x="0" y="0"/>
                </a:moveTo>
                <a:lnTo>
                  <a:pt x="9996205" y="0"/>
                </a:lnTo>
                <a:lnTo>
                  <a:pt x="9996205" y="5635360"/>
                </a:lnTo>
                <a:lnTo>
                  <a:pt x="0" y="5635360"/>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Criação de Estufa caseira para criação da PCI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436170" y="3149252"/>
            <a:ext cx="3415661" cy="6058822"/>
          </a:xfrm>
          <a:custGeom>
            <a:avLst/>
            <a:gdLst/>
            <a:ahLst/>
            <a:cxnLst/>
            <a:rect l="l" t="t" r="r" b="b"/>
            <a:pathLst>
              <a:path w="3415661" h="6058822">
                <a:moveTo>
                  <a:pt x="0" y="0"/>
                </a:moveTo>
                <a:lnTo>
                  <a:pt x="3415660" y="0"/>
                </a:lnTo>
                <a:lnTo>
                  <a:pt x="3415660" y="6058822"/>
                </a:lnTo>
                <a:lnTo>
                  <a:pt x="0" y="6058822"/>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Criação de Método de Secagem para a placa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356106" y="3000184"/>
            <a:ext cx="3575789" cy="6356958"/>
          </a:xfrm>
          <a:custGeom>
            <a:avLst/>
            <a:gdLst/>
            <a:ahLst/>
            <a:cxnLst/>
            <a:rect l="l" t="t" r="r" b="b"/>
            <a:pathLst>
              <a:path w="3575789" h="6356958">
                <a:moveTo>
                  <a:pt x="0" y="0"/>
                </a:moveTo>
                <a:lnTo>
                  <a:pt x="3575788" y="0"/>
                </a:lnTo>
                <a:lnTo>
                  <a:pt x="3575788" y="6356958"/>
                </a:lnTo>
                <a:lnTo>
                  <a:pt x="0" y="6356958"/>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Placa sob efeito de luz UV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Resultado Final da Fabricação</a:t>
            </a:r>
          </a:p>
        </p:txBody>
      </p:sp>
      <p:pic>
        <p:nvPicPr>
          <p:cNvPr id="8" name="Imagem 7" descr="Circuito eletrônico com números&#10;&#10;O conteúdo gerado por IA pode estar incorreto.">
            <a:extLst>
              <a:ext uri="{FF2B5EF4-FFF2-40B4-BE49-F238E27FC236}">
                <a16:creationId xmlns:a16="http://schemas.microsoft.com/office/drawing/2014/main" id="{421E8F88-301C-538D-D2B7-F0297D89C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2648972"/>
            <a:ext cx="7839075" cy="70593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06686" y="5143500"/>
            <a:ext cx="8023088" cy="4603247"/>
          </a:xfrm>
          <a:custGeom>
            <a:avLst/>
            <a:gdLst/>
            <a:ahLst/>
            <a:cxnLst/>
            <a:rect l="l" t="t" r="r" b="b"/>
            <a:pathLst>
              <a:path w="8023088" h="4603247">
                <a:moveTo>
                  <a:pt x="0" y="0"/>
                </a:moveTo>
                <a:lnTo>
                  <a:pt x="8023088" y="0"/>
                </a:lnTo>
                <a:lnTo>
                  <a:pt x="8023088" y="4603247"/>
                </a:lnTo>
                <a:lnTo>
                  <a:pt x="0" y="4603247"/>
                </a:lnTo>
                <a:lnTo>
                  <a:pt x="0" y="0"/>
                </a:lnTo>
                <a:close/>
              </a:path>
            </a:pathLst>
          </a:custGeom>
          <a:blipFill>
            <a:blip r:embed="rId6"/>
            <a:stretch>
              <a:fillRect/>
            </a:stretch>
          </a:blipFill>
        </p:spPr>
        <p:txBody>
          <a:bodyPr/>
          <a:lstStyle/>
          <a:p>
            <a:endParaRPr lang="pt-BR"/>
          </a:p>
        </p:txBody>
      </p:sp>
      <p:sp>
        <p:nvSpPr>
          <p:cNvPr id="7" name="Freeform 7"/>
          <p:cNvSpPr/>
          <p:nvPr/>
        </p:nvSpPr>
        <p:spPr>
          <a:xfrm>
            <a:off x="9144000" y="5230942"/>
            <a:ext cx="7810677" cy="4428362"/>
          </a:xfrm>
          <a:custGeom>
            <a:avLst/>
            <a:gdLst/>
            <a:ahLst/>
            <a:cxnLst/>
            <a:rect l="l" t="t" r="r" b="b"/>
            <a:pathLst>
              <a:path w="7810677" h="4428362">
                <a:moveTo>
                  <a:pt x="0" y="0"/>
                </a:moveTo>
                <a:lnTo>
                  <a:pt x="7810677" y="0"/>
                </a:lnTo>
                <a:lnTo>
                  <a:pt x="7810677" y="4428363"/>
                </a:lnTo>
                <a:lnTo>
                  <a:pt x="0" y="4428363"/>
                </a:lnTo>
                <a:lnTo>
                  <a:pt x="0" y="0"/>
                </a:lnTo>
                <a:close/>
              </a:path>
            </a:pathLst>
          </a:custGeom>
          <a:blipFill>
            <a:blip r:embed="rId7"/>
            <a:stretch>
              <a:fillRect r="-19992"/>
            </a:stretch>
          </a:blipFill>
        </p:spPr>
        <p:txBody>
          <a:bodyPr/>
          <a:lstStyle/>
          <a:p>
            <a:endParaRPr lang="pt-BR"/>
          </a:p>
        </p:txBody>
      </p:sp>
      <p:sp>
        <p:nvSpPr>
          <p:cNvPr id="8" name="TextBox 8"/>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Desenvolvimento do Software</a:t>
            </a:r>
          </a:p>
        </p:txBody>
      </p:sp>
      <p:sp>
        <p:nvSpPr>
          <p:cNvPr id="9" name="TextBox 9"/>
          <p:cNvSpPr txBox="1"/>
          <p:nvPr/>
        </p:nvSpPr>
        <p:spPr>
          <a:xfrm>
            <a:off x="706686" y="2750934"/>
            <a:ext cx="15524713" cy="2409571"/>
          </a:xfrm>
          <a:prstGeom prst="rect">
            <a:avLst/>
          </a:prstGeom>
        </p:spPr>
        <p:txBody>
          <a:bodyPr lIns="0" tIns="0" rIns="0" bIns="0" rtlCol="0" anchor="t">
            <a:spAutoFit/>
          </a:bodyPr>
          <a:lstStyle/>
          <a:p>
            <a:pPr algn="just">
              <a:lnSpc>
                <a:spcPts val="3163"/>
              </a:lnSpc>
            </a:pPr>
            <a:r>
              <a:rPr lang="en-US" sz="2259">
                <a:solidFill>
                  <a:srgbClr val="000000"/>
                </a:solidFill>
                <a:latin typeface="Poppins"/>
                <a:ea typeface="Poppins"/>
                <a:cs typeface="Poppins"/>
                <a:sym typeface="Poppins"/>
              </a:rPr>
              <a:t>O desenvolvimento do software foi dividido em duas etapas principais:</a:t>
            </a:r>
          </a:p>
          <a:p>
            <a:pPr marL="487933" lvl="1" indent="-243967" algn="just">
              <a:lnSpc>
                <a:spcPts val="3163"/>
              </a:lnSpc>
              <a:buFont typeface="Arial"/>
              <a:buChar char="•"/>
            </a:pPr>
            <a:r>
              <a:rPr lang="en-US" sz="2259">
                <a:solidFill>
                  <a:srgbClr val="000000"/>
                </a:solidFill>
                <a:latin typeface="Poppins"/>
                <a:ea typeface="Poppins"/>
                <a:cs typeface="Poppins"/>
                <a:sym typeface="Poppins"/>
              </a:rPr>
              <a:t>Lógica de Controle (CLP): responsável por simular as funções de um CLP, realizando a comunicação com a IHM e o gerenciamento dos sinais de entrada e saída.</a:t>
            </a:r>
          </a:p>
          <a:p>
            <a:pPr marL="487933" lvl="1" indent="-243967" algn="just">
              <a:lnSpc>
                <a:spcPts val="3163"/>
              </a:lnSpc>
              <a:buFont typeface="Arial"/>
              <a:buChar char="•"/>
            </a:pPr>
            <a:r>
              <a:rPr lang="en-US" sz="2259">
                <a:solidFill>
                  <a:srgbClr val="000000"/>
                </a:solidFill>
                <a:latin typeface="Poppins"/>
                <a:ea typeface="Poppins"/>
                <a:cs typeface="Poppins"/>
                <a:sym typeface="Poppins"/>
              </a:rPr>
              <a:t>Interface Homem-Máquina (IHM): permite a interação do usuário com o sistema, possibilitando a configuração e o monitoramento das entradas e saídas de forma intuitiva via navegador.</a:t>
            </a:r>
          </a:p>
          <a:p>
            <a:pPr algn="just">
              <a:lnSpc>
                <a:spcPts val="3163"/>
              </a:lnSpc>
              <a:spcBef>
                <a:spcPct val="0"/>
              </a:spcBef>
            </a:pPr>
            <a:endParaRPr lang="en-US" sz="2259">
              <a:solidFill>
                <a:srgbClr val="000000"/>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TextBox 6"/>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Testes de Funcionalidades</a:t>
            </a:r>
          </a:p>
        </p:txBody>
      </p:sp>
      <p:sp>
        <p:nvSpPr>
          <p:cNvPr id="7" name="TextBox 7"/>
          <p:cNvSpPr txBox="1"/>
          <p:nvPr/>
        </p:nvSpPr>
        <p:spPr>
          <a:xfrm>
            <a:off x="706686" y="2750934"/>
            <a:ext cx="15524713"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Durante o desenvolvimento da PCI foram feito testes de conectividade e no desenvolvimento do software foram verificados todas as entradas de informação, comunicação e execução de ações. Pode-se concluir que todas as funções são executadas como esperado, porém há melhorias a ser feitas para futuras atualizações deste projeto.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9333" b="-9333"/>
            </a:stretch>
          </a:blipFill>
        </p:spPr>
        <p:txBody>
          <a:bodyPr/>
          <a:lstStyle/>
          <a:p>
            <a:endParaRPr lang="pt-BR"/>
          </a:p>
        </p:txBody>
      </p:sp>
      <p:sp>
        <p:nvSpPr>
          <p:cNvPr id="3" name="Freeform 3"/>
          <p:cNvSpPr/>
          <p:nvPr/>
        </p:nvSpPr>
        <p:spPr>
          <a:xfrm rot="4939991">
            <a:off x="13671783" y="-2788283"/>
            <a:ext cx="10745672" cy="11311234"/>
          </a:xfrm>
          <a:custGeom>
            <a:avLst/>
            <a:gdLst/>
            <a:ahLst/>
            <a:cxnLst/>
            <a:rect l="l" t="t" r="r" b="b"/>
            <a:pathLst>
              <a:path w="10745672" h="11311234">
                <a:moveTo>
                  <a:pt x="0" y="0"/>
                </a:moveTo>
                <a:lnTo>
                  <a:pt x="10745672" y="0"/>
                </a:lnTo>
                <a:lnTo>
                  <a:pt x="10745672" y="11311233"/>
                </a:lnTo>
                <a:lnTo>
                  <a:pt x="0" y="113112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TextBox 4"/>
          <p:cNvSpPr txBox="1"/>
          <p:nvPr/>
        </p:nvSpPr>
        <p:spPr>
          <a:xfrm>
            <a:off x="3460293" y="4573905"/>
            <a:ext cx="11367414" cy="903324"/>
          </a:xfrm>
          <a:prstGeom prst="rect">
            <a:avLst/>
          </a:prstGeom>
        </p:spPr>
        <p:txBody>
          <a:bodyPr lIns="0" tIns="0" rIns="0" bIns="0" rtlCol="0" anchor="t">
            <a:spAutoFit/>
          </a:bodyPr>
          <a:lstStyle/>
          <a:p>
            <a:pPr algn="ctr">
              <a:lnSpc>
                <a:spcPts val="7559"/>
              </a:lnSpc>
              <a:spcBef>
                <a:spcPct val="0"/>
              </a:spcBef>
            </a:pPr>
            <a:r>
              <a:rPr lang="en-US" sz="4800" b="1" spc="-161" dirty="0" err="1">
                <a:solidFill>
                  <a:srgbClr val="A71720"/>
                </a:solidFill>
                <a:latin typeface="Poppins Bold"/>
                <a:ea typeface="Poppins Bold"/>
                <a:cs typeface="Poppins Bold"/>
                <a:sym typeface="Poppins Bold"/>
              </a:rPr>
              <a:t>Funcionalidades</a:t>
            </a:r>
            <a:r>
              <a:rPr lang="en-US" sz="4800" b="1" spc="-161" dirty="0">
                <a:solidFill>
                  <a:srgbClr val="A71720"/>
                </a:solidFill>
                <a:latin typeface="Poppins Bold"/>
                <a:ea typeface="Poppins Bold"/>
                <a:cs typeface="Poppins Bold"/>
                <a:sym typeface="Poppins Bold"/>
              </a:rPr>
              <a:t> do CLP EDUCACIONAL</a:t>
            </a:r>
          </a:p>
        </p:txBody>
      </p:sp>
      <p:sp>
        <p:nvSpPr>
          <p:cNvPr id="5" name="Freeform 5"/>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6" name="Freeform 6"/>
          <p:cNvSpPr/>
          <p:nvPr/>
        </p:nvSpPr>
        <p:spPr>
          <a:xfrm rot="4897681">
            <a:off x="-3479296" y="5473625"/>
            <a:ext cx="10392147" cy="10939102"/>
          </a:xfrm>
          <a:custGeom>
            <a:avLst/>
            <a:gdLst/>
            <a:ahLst/>
            <a:cxnLst/>
            <a:rect l="l" t="t" r="r" b="b"/>
            <a:pathLst>
              <a:path w="10392147" h="10939102">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663181" y="5807266"/>
            <a:ext cx="6867703" cy="3863083"/>
          </a:xfrm>
          <a:custGeom>
            <a:avLst/>
            <a:gdLst/>
            <a:ahLst/>
            <a:cxnLst/>
            <a:rect l="l" t="t" r="r" b="b"/>
            <a:pathLst>
              <a:path w="6867703" h="3863083">
                <a:moveTo>
                  <a:pt x="0" y="0"/>
                </a:moveTo>
                <a:lnTo>
                  <a:pt x="6867703" y="0"/>
                </a:lnTo>
                <a:lnTo>
                  <a:pt x="6867703" y="3863083"/>
                </a:lnTo>
                <a:lnTo>
                  <a:pt x="0" y="3863083"/>
                </a:lnTo>
                <a:lnTo>
                  <a:pt x="0" y="0"/>
                </a:lnTo>
                <a:close/>
              </a:path>
            </a:pathLst>
          </a:custGeom>
          <a:blipFill>
            <a:blip r:embed="rId6"/>
            <a:stretch>
              <a:fillRect/>
            </a:stretch>
          </a:blipFill>
        </p:spPr>
        <p:txBody>
          <a:bodyPr/>
          <a:lstStyle/>
          <a:p>
            <a:endParaRPr lang="pt-BR"/>
          </a:p>
        </p:txBody>
      </p:sp>
      <p:sp>
        <p:nvSpPr>
          <p:cNvPr id="7" name="Freeform 7"/>
          <p:cNvSpPr/>
          <p:nvPr/>
        </p:nvSpPr>
        <p:spPr>
          <a:xfrm>
            <a:off x="12750500" y="508764"/>
            <a:ext cx="4605897" cy="4803793"/>
          </a:xfrm>
          <a:custGeom>
            <a:avLst/>
            <a:gdLst/>
            <a:ahLst/>
            <a:cxnLst/>
            <a:rect l="l" t="t" r="r" b="b"/>
            <a:pathLst>
              <a:path w="4605897" h="4803793">
                <a:moveTo>
                  <a:pt x="0" y="0"/>
                </a:moveTo>
                <a:lnTo>
                  <a:pt x="4605897" y="0"/>
                </a:lnTo>
                <a:lnTo>
                  <a:pt x="4605897" y="4803793"/>
                </a:lnTo>
                <a:lnTo>
                  <a:pt x="0" y="4803793"/>
                </a:lnTo>
                <a:lnTo>
                  <a:pt x="0" y="0"/>
                </a:lnTo>
                <a:close/>
              </a:path>
            </a:pathLst>
          </a:custGeom>
          <a:blipFill>
            <a:blip r:embed="rId7"/>
            <a:stretch>
              <a:fillRect l="-66489" r="-65280"/>
            </a:stretch>
          </a:blipFill>
        </p:spPr>
        <p:txBody>
          <a:bodyPr/>
          <a:lstStyle/>
          <a:p>
            <a:endParaRPr lang="pt-BR"/>
          </a:p>
        </p:txBody>
      </p:sp>
      <p:sp>
        <p:nvSpPr>
          <p:cNvPr id="8" name="Freeform 8"/>
          <p:cNvSpPr/>
          <p:nvPr/>
        </p:nvSpPr>
        <p:spPr>
          <a:xfrm>
            <a:off x="8733785" y="5655457"/>
            <a:ext cx="5440213" cy="4460975"/>
          </a:xfrm>
          <a:custGeom>
            <a:avLst/>
            <a:gdLst/>
            <a:ahLst/>
            <a:cxnLst/>
            <a:rect l="l" t="t" r="r" b="b"/>
            <a:pathLst>
              <a:path w="5440213" h="4460975">
                <a:moveTo>
                  <a:pt x="0" y="0"/>
                </a:moveTo>
                <a:lnTo>
                  <a:pt x="5440213" y="0"/>
                </a:lnTo>
                <a:lnTo>
                  <a:pt x="5440213" y="4460975"/>
                </a:lnTo>
                <a:lnTo>
                  <a:pt x="0" y="4460975"/>
                </a:lnTo>
                <a:lnTo>
                  <a:pt x="0" y="0"/>
                </a:lnTo>
                <a:close/>
              </a:path>
            </a:pathLst>
          </a:custGeom>
          <a:blipFill>
            <a:blip r:embed="rId8"/>
            <a:stretch>
              <a:fillRect/>
            </a:stretch>
          </a:blipFill>
        </p:spPr>
        <p:txBody>
          <a:bodyPr/>
          <a:lstStyle/>
          <a:p>
            <a:endParaRPr lang="pt-BR"/>
          </a:p>
        </p:txBody>
      </p:sp>
      <p:sp>
        <p:nvSpPr>
          <p:cNvPr id="9" name="TextBox 9"/>
          <p:cNvSpPr txBox="1"/>
          <p:nvPr/>
        </p:nvSpPr>
        <p:spPr>
          <a:xfrm>
            <a:off x="706686" y="1601456"/>
            <a:ext cx="981913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Interface Homem-Máquina</a:t>
            </a:r>
          </a:p>
        </p:txBody>
      </p:sp>
      <p:sp>
        <p:nvSpPr>
          <p:cNvPr id="10" name="TextBox 10"/>
          <p:cNvSpPr txBox="1"/>
          <p:nvPr/>
        </p:nvSpPr>
        <p:spPr>
          <a:xfrm>
            <a:off x="706686" y="2750934"/>
            <a:ext cx="9720577" cy="24095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O sistema dispõe de uma interface gráfica acessível via navegador, onde os usuários podem monitorar e controlar entradas e saídas digitais e analógicas do CLP. A interface é responsiva e versátil em vários dipositivos, permitindo uma experiência melhor para os usuários do CLP e facilidade para utilizar os recursos dispostos.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3493371" y="4360405"/>
            <a:ext cx="11301259" cy="5565870"/>
          </a:xfrm>
          <a:custGeom>
            <a:avLst/>
            <a:gdLst/>
            <a:ahLst/>
            <a:cxnLst/>
            <a:rect l="l" t="t" r="r" b="b"/>
            <a:pathLst>
              <a:path w="11301259" h="5565870">
                <a:moveTo>
                  <a:pt x="0" y="0"/>
                </a:moveTo>
                <a:lnTo>
                  <a:pt x="11301258" y="0"/>
                </a:lnTo>
                <a:lnTo>
                  <a:pt x="11301258" y="5565871"/>
                </a:lnTo>
                <a:lnTo>
                  <a:pt x="0" y="5565871"/>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Arduino OTA</a:t>
            </a:r>
          </a:p>
        </p:txBody>
      </p:sp>
      <p:sp>
        <p:nvSpPr>
          <p:cNvPr id="8" name="TextBox 8"/>
          <p:cNvSpPr txBox="1"/>
          <p:nvPr/>
        </p:nvSpPr>
        <p:spPr>
          <a:xfrm>
            <a:off x="706686" y="2750934"/>
            <a:ext cx="16552614"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Uma das principais vantagens do sistema é a capacidade de atualizar o firmware sem necessidade de conexão física, utilizando a tecnologia Over-The-Air (OTA). Isso permite melhorias contínuas e correções sem intervenção manual. Exemplo de uso: </a:t>
            </a:r>
            <a:r>
              <a:rPr lang="en-US" sz="2259" u="sng">
                <a:solidFill>
                  <a:srgbClr val="000000"/>
                </a:solidFill>
                <a:latin typeface="Poppins"/>
                <a:ea typeface="Poppins"/>
                <a:cs typeface="Poppins"/>
                <a:sym typeface="Poppins"/>
                <a:hlinkClick r:id="rId7" tooltip="https://github.com/GuilhermeVeigaPedromilo/CLP_SENAI.git"/>
              </a:rPr>
              <a:t>https://github.com/GuilhermeVeigaPedromilo/CLP_SENAI.git</a:t>
            </a:r>
          </a:p>
          <a:p>
            <a:pPr algn="just">
              <a:lnSpc>
                <a:spcPts val="3163"/>
              </a:lnSpc>
              <a:spcBef>
                <a:spcPct val="0"/>
              </a:spcBef>
            </a:pPr>
            <a:endParaRPr lang="en-US" sz="2259" u="sng">
              <a:solidFill>
                <a:srgbClr val="000000"/>
              </a:solidFill>
              <a:latin typeface="Poppins"/>
              <a:ea typeface="Poppins"/>
              <a:cs typeface="Poppins"/>
              <a:sym typeface="Poppins"/>
              <a:hlinkClick r:id="rId7" tooltip="https://github.com/GuilhermeVeigaPedromilo/CLP_SENAI.gi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Smart Ladder</a:t>
            </a:r>
          </a:p>
        </p:txBody>
      </p:sp>
      <p:sp>
        <p:nvSpPr>
          <p:cNvPr id="8" name="TextBox 8"/>
          <p:cNvSpPr txBox="1"/>
          <p:nvPr/>
        </p:nvSpPr>
        <p:spPr>
          <a:xfrm>
            <a:off x="706686" y="2750934"/>
            <a:ext cx="16552614" cy="1609471"/>
          </a:xfrm>
          <a:prstGeom prst="rect">
            <a:avLst/>
          </a:prstGeom>
        </p:spPr>
        <p:txBody>
          <a:bodyPr lIns="0" tIns="0" rIns="0" bIns="0" rtlCol="0" anchor="t">
            <a:spAutoFit/>
          </a:bodyPr>
          <a:lstStyle/>
          <a:p>
            <a:pPr algn="just">
              <a:lnSpc>
                <a:spcPts val="3163"/>
              </a:lnSpc>
              <a:spcBef>
                <a:spcPct val="0"/>
              </a:spcBef>
            </a:pPr>
            <a:r>
              <a:rPr lang="en-US" sz="2259" dirty="0" err="1">
                <a:solidFill>
                  <a:srgbClr val="000000"/>
                </a:solidFill>
                <a:latin typeface="Poppins"/>
                <a:ea typeface="Poppins"/>
                <a:cs typeface="Poppins"/>
                <a:sym typeface="Poppins"/>
              </a:rPr>
              <a:t>Outra</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funcionalidade</a:t>
            </a:r>
            <a:r>
              <a:rPr lang="en-US" sz="2259" dirty="0">
                <a:solidFill>
                  <a:srgbClr val="000000"/>
                </a:solidFill>
                <a:latin typeface="Poppins"/>
                <a:ea typeface="Poppins"/>
                <a:cs typeface="Poppins"/>
                <a:sym typeface="Poppins"/>
              </a:rPr>
              <a:t> que </a:t>
            </a:r>
            <a:r>
              <a:rPr lang="en-US" sz="2259" dirty="0" err="1">
                <a:solidFill>
                  <a:srgbClr val="000000"/>
                </a:solidFill>
                <a:latin typeface="Poppins"/>
                <a:ea typeface="Poppins"/>
                <a:cs typeface="Poppins"/>
                <a:sym typeface="Poppins"/>
              </a:rPr>
              <a:t>torna</a:t>
            </a:r>
            <a:r>
              <a:rPr lang="en-US" sz="2259" dirty="0">
                <a:solidFill>
                  <a:srgbClr val="000000"/>
                </a:solidFill>
                <a:latin typeface="Poppins"/>
                <a:ea typeface="Poppins"/>
                <a:cs typeface="Poppins"/>
                <a:sym typeface="Poppins"/>
              </a:rPr>
              <a:t> o CLP EDUCACIONAL </a:t>
            </a:r>
            <a:r>
              <a:rPr lang="en-US" sz="2259" dirty="0" err="1">
                <a:solidFill>
                  <a:srgbClr val="000000"/>
                </a:solidFill>
                <a:latin typeface="Poppins"/>
                <a:ea typeface="Poppins"/>
                <a:cs typeface="Poppins"/>
                <a:sym typeface="Poppins"/>
              </a:rPr>
              <a:t>flexível</a:t>
            </a:r>
            <a:r>
              <a:rPr lang="en-US" sz="2259" dirty="0">
                <a:solidFill>
                  <a:srgbClr val="000000"/>
                </a:solidFill>
                <a:latin typeface="Poppins"/>
                <a:ea typeface="Poppins"/>
                <a:cs typeface="Poppins"/>
                <a:sym typeface="Poppins"/>
              </a:rPr>
              <a:t> é o </a:t>
            </a:r>
            <a:r>
              <a:rPr lang="en-US" sz="2259" dirty="0" err="1">
                <a:solidFill>
                  <a:srgbClr val="000000"/>
                </a:solidFill>
                <a:latin typeface="Poppins"/>
                <a:ea typeface="Poppins"/>
                <a:cs typeface="Poppins"/>
                <a:sym typeface="Poppins"/>
              </a:rPr>
              <a:t>recurso</a:t>
            </a:r>
            <a:r>
              <a:rPr lang="en-US" sz="2259" dirty="0">
                <a:solidFill>
                  <a:srgbClr val="000000"/>
                </a:solidFill>
                <a:latin typeface="Poppins"/>
                <a:ea typeface="Poppins"/>
                <a:cs typeface="Poppins"/>
                <a:sym typeface="Poppins"/>
              </a:rPr>
              <a:t> Smart Ladder. Com </a:t>
            </a:r>
            <a:r>
              <a:rPr lang="en-US" sz="2259" dirty="0" err="1">
                <a:solidFill>
                  <a:srgbClr val="000000"/>
                </a:solidFill>
                <a:latin typeface="Poppins"/>
                <a:ea typeface="Poppins"/>
                <a:cs typeface="Poppins"/>
                <a:sym typeface="Poppins"/>
              </a:rPr>
              <a:t>este</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recurso</a:t>
            </a:r>
            <a:r>
              <a:rPr lang="en-US" sz="2259" dirty="0">
                <a:solidFill>
                  <a:srgbClr val="000000"/>
                </a:solidFill>
                <a:latin typeface="Poppins"/>
                <a:ea typeface="Poppins"/>
                <a:cs typeface="Poppins"/>
                <a:sym typeface="Poppins"/>
              </a:rPr>
              <a:t> é </a:t>
            </a:r>
            <a:r>
              <a:rPr lang="en-US" sz="2259" dirty="0" err="1">
                <a:solidFill>
                  <a:srgbClr val="000000"/>
                </a:solidFill>
                <a:latin typeface="Poppins"/>
                <a:ea typeface="Poppins"/>
                <a:cs typeface="Poppins"/>
                <a:sym typeface="Poppins"/>
              </a:rPr>
              <a:t>possível</a:t>
            </a:r>
            <a:r>
              <a:rPr lang="en-US" sz="2259" dirty="0">
                <a:solidFill>
                  <a:srgbClr val="000000"/>
                </a:solidFill>
                <a:latin typeface="Poppins"/>
                <a:ea typeface="Poppins"/>
                <a:cs typeface="Poppins"/>
                <a:sym typeface="Poppins"/>
              </a:rPr>
              <a:t> se </a:t>
            </a:r>
            <a:r>
              <a:rPr lang="en-US" sz="2259" dirty="0" err="1">
                <a:solidFill>
                  <a:srgbClr val="000000"/>
                </a:solidFill>
                <a:latin typeface="Poppins"/>
                <a:ea typeface="Poppins"/>
                <a:cs typeface="Poppins"/>
                <a:sym typeface="Poppins"/>
              </a:rPr>
              <a:t>conectar</a:t>
            </a:r>
            <a:r>
              <a:rPr lang="en-US" sz="2259" dirty="0">
                <a:solidFill>
                  <a:srgbClr val="000000"/>
                </a:solidFill>
                <a:latin typeface="Poppins"/>
                <a:ea typeface="Poppins"/>
                <a:cs typeface="Poppins"/>
                <a:sym typeface="Poppins"/>
              </a:rPr>
              <a:t> com CLP e </a:t>
            </a:r>
            <a:r>
              <a:rPr lang="en-US" sz="2259" dirty="0" err="1">
                <a:solidFill>
                  <a:srgbClr val="000000"/>
                </a:solidFill>
                <a:latin typeface="Poppins"/>
                <a:ea typeface="Poppins"/>
                <a:cs typeface="Poppins"/>
                <a:sym typeface="Poppins"/>
              </a:rPr>
              <a:t>realizar</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programas</a:t>
            </a:r>
            <a:r>
              <a:rPr lang="en-US" sz="2259" dirty="0">
                <a:solidFill>
                  <a:srgbClr val="000000"/>
                </a:solidFill>
                <a:latin typeface="Poppins"/>
                <a:ea typeface="Poppins"/>
                <a:cs typeface="Poppins"/>
                <a:sym typeface="Poppins"/>
              </a:rPr>
              <a:t> de </a:t>
            </a:r>
            <a:r>
              <a:rPr lang="en-US" sz="2259" dirty="0" err="1">
                <a:solidFill>
                  <a:srgbClr val="000000"/>
                </a:solidFill>
                <a:latin typeface="Poppins"/>
                <a:ea typeface="Poppins"/>
                <a:cs typeface="Poppins"/>
                <a:sym typeface="Poppins"/>
              </a:rPr>
              <a:t>automação</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em</a:t>
            </a:r>
            <a:r>
              <a:rPr lang="en-US" sz="2259" dirty="0">
                <a:solidFill>
                  <a:srgbClr val="000000"/>
                </a:solidFill>
                <a:latin typeface="Poppins"/>
                <a:ea typeface="Poppins"/>
                <a:cs typeface="Poppins"/>
                <a:sym typeface="Poppins"/>
              </a:rPr>
              <a:t> Ladder, </a:t>
            </a:r>
            <a:r>
              <a:rPr lang="en-US" sz="2259" dirty="0" err="1">
                <a:solidFill>
                  <a:srgbClr val="000000"/>
                </a:solidFill>
                <a:latin typeface="Poppins"/>
                <a:ea typeface="Poppins"/>
                <a:cs typeface="Poppins"/>
                <a:sym typeface="Poppins"/>
              </a:rPr>
              <a:t>os</a:t>
            </a:r>
            <a:r>
              <a:rPr lang="en-US" sz="2259" dirty="0">
                <a:solidFill>
                  <a:srgbClr val="000000"/>
                </a:solidFill>
                <a:latin typeface="Poppins"/>
                <a:ea typeface="Poppins"/>
                <a:cs typeface="Poppins"/>
                <a:sym typeface="Poppins"/>
              </a:rPr>
              <a:t> quais </a:t>
            </a:r>
            <a:r>
              <a:rPr lang="en-US" sz="2259" dirty="0" err="1">
                <a:solidFill>
                  <a:srgbClr val="000000"/>
                </a:solidFill>
                <a:latin typeface="Poppins"/>
                <a:ea typeface="Poppins"/>
                <a:cs typeface="Poppins"/>
                <a:sym typeface="Poppins"/>
              </a:rPr>
              <a:t>são</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compilados</a:t>
            </a:r>
            <a:r>
              <a:rPr lang="en-US" sz="2259" dirty="0">
                <a:solidFill>
                  <a:srgbClr val="000000"/>
                </a:solidFill>
                <a:latin typeface="Poppins"/>
                <a:ea typeface="Poppins"/>
                <a:cs typeface="Poppins"/>
                <a:sym typeface="Poppins"/>
              </a:rPr>
              <a:t> e </a:t>
            </a:r>
            <a:r>
              <a:rPr lang="en-US" sz="2259" dirty="0" err="1">
                <a:solidFill>
                  <a:srgbClr val="000000"/>
                </a:solidFill>
                <a:latin typeface="Poppins"/>
                <a:ea typeface="Poppins"/>
                <a:cs typeface="Poppins"/>
                <a:sym typeface="Poppins"/>
              </a:rPr>
              <a:t>podem</a:t>
            </a:r>
            <a:r>
              <a:rPr lang="en-US" sz="2259" dirty="0">
                <a:solidFill>
                  <a:srgbClr val="000000"/>
                </a:solidFill>
                <a:latin typeface="Poppins"/>
                <a:ea typeface="Poppins"/>
                <a:cs typeface="Poppins"/>
                <a:sym typeface="Poppins"/>
              </a:rPr>
              <a:t> ser </a:t>
            </a:r>
            <a:r>
              <a:rPr lang="en-US" sz="2259" dirty="0" err="1">
                <a:solidFill>
                  <a:srgbClr val="000000"/>
                </a:solidFill>
                <a:latin typeface="Poppins"/>
                <a:ea typeface="Poppins"/>
                <a:cs typeface="Poppins"/>
                <a:sym typeface="Poppins"/>
              </a:rPr>
              <a:t>utilizados</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neste</a:t>
            </a:r>
            <a:r>
              <a:rPr lang="en-US" sz="2259" dirty="0">
                <a:solidFill>
                  <a:srgbClr val="000000"/>
                </a:solidFill>
                <a:latin typeface="Poppins"/>
                <a:ea typeface="Poppins"/>
                <a:cs typeface="Poppins"/>
                <a:sym typeface="Poppins"/>
              </a:rPr>
              <a:t> CLP. </a:t>
            </a:r>
            <a:r>
              <a:rPr lang="en-US" sz="2259" dirty="0" err="1">
                <a:solidFill>
                  <a:srgbClr val="000000"/>
                </a:solidFill>
                <a:latin typeface="Poppins"/>
                <a:ea typeface="Poppins"/>
                <a:cs typeface="Poppins"/>
                <a:sym typeface="Poppins"/>
              </a:rPr>
              <a:t>Exemplo</a:t>
            </a:r>
            <a:r>
              <a:rPr lang="en-US" sz="2259" dirty="0">
                <a:solidFill>
                  <a:srgbClr val="000000"/>
                </a:solidFill>
                <a:latin typeface="Poppins"/>
                <a:ea typeface="Poppins"/>
                <a:cs typeface="Poppins"/>
                <a:sym typeface="Poppins"/>
              </a:rPr>
              <a:t> de </a:t>
            </a:r>
            <a:r>
              <a:rPr lang="en-US" sz="2259" dirty="0" err="1">
                <a:solidFill>
                  <a:srgbClr val="000000"/>
                </a:solidFill>
                <a:latin typeface="Poppins"/>
                <a:ea typeface="Poppins"/>
                <a:cs typeface="Poppins"/>
                <a:sym typeface="Poppins"/>
              </a:rPr>
              <a:t>uso</a:t>
            </a:r>
            <a:r>
              <a:rPr lang="en-US" sz="2259" dirty="0">
                <a:solidFill>
                  <a:srgbClr val="000000"/>
                </a:solidFill>
                <a:latin typeface="Poppins"/>
                <a:ea typeface="Poppins"/>
                <a:cs typeface="Poppins"/>
                <a:sym typeface="Poppins"/>
              </a:rPr>
              <a:t>: </a:t>
            </a:r>
            <a:r>
              <a:rPr lang="en-US" sz="2259" u="sng" dirty="0">
                <a:solidFill>
                  <a:srgbClr val="000000"/>
                </a:solidFill>
                <a:latin typeface="Poppins"/>
                <a:ea typeface="Poppins"/>
                <a:cs typeface="Poppins"/>
                <a:sym typeface="Poppins"/>
                <a:hlinkClick r:id="rId6" tooltip="https://github.com/GuilhermeVeigaPedromilo/CLP_SENAI.git"/>
              </a:rPr>
              <a:t>https://github.com/GuilhermeVeigaPedromilo/CLP_SENAI.git</a:t>
            </a:r>
          </a:p>
          <a:p>
            <a:pPr algn="just">
              <a:lnSpc>
                <a:spcPts val="3163"/>
              </a:lnSpc>
              <a:spcBef>
                <a:spcPct val="0"/>
              </a:spcBef>
            </a:pPr>
            <a:endParaRPr lang="en-US" sz="2259" u="sng" dirty="0">
              <a:solidFill>
                <a:srgbClr val="000000"/>
              </a:solidFill>
              <a:latin typeface="Poppins"/>
              <a:ea typeface="Poppins"/>
              <a:cs typeface="Poppins"/>
              <a:sym typeface="Poppins"/>
              <a:hlinkClick r:id="rId6" tooltip="https://github.com/GuilhermeVeigaPedromilo/CLP_SENAI.git"/>
            </a:endParaRPr>
          </a:p>
        </p:txBody>
      </p:sp>
      <p:pic>
        <p:nvPicPr>
          <p:cNvPr id="24" name="Imagem 23">
            <a:extLst>
              <a:ext uri="{FF2B5EF4-FFF2-40B4-BE49-F238E27FC236}">
                <a16:creationId xmlns:a16="http://schemas.microsoft.com/office/drawing/2014/main" id="{E4B50F6E-3BF5-4AE4-AAA6-C3A3D28EED73}"/>
              </a:ext>
            </a:extLst>
          </p:cNvPr>
          <p:cNvPicPr>
            <a:picLocks noChangeAspect="1"/>
          </p:cNvPicPr>
          <p:nvPr/>
        </p:nvPicPr>
        <p:blipFill>
          <a:blip r:embed="rId7"/>
          <a:stretch>
            <a:fillRect/>
          </a:stretch>
        </p:blipFill>
        <p:spPr>
          <a:xfrm>
            <a:off x="1023101" y="4296600"/>
            <a:ext cx="7947984" cy="5417831"/>
          </a:xfrm>
          <a:prstGeom prst="rect">
            <a:avLst/>
          </a:prstGeom>
        </p:spPr>
      </p:pic>
      <p:pic>
        <p:nvPicPr>
          <p:cNvPr id="26" name="Imagem 25">
            <a:extLst>
              <a:ext uri="{FF2B5EF4-FFF2-40B4-BE49-F238E27FC236}">
                <a16:creationId xmlns:a16="http://schemas.microsoft.com/office/drawing/2014/main" id="{E5B06A52-AEA2-DD8D-F426-97C8BBEEEE77}"/>
              </a:ext>
            </a:extLst>
          </p:cNvPr>
          <p:cNvPicPr>
            <a:picLocks noChangeAspect="1"/>
          </p:cNvPicPr>
          <p:nvPr/>
        </p:nvPicPr>
        <p:blipFill>
          <a:blip r:embed="rId8"/>
          <a:stretch>
            <a:fillRect/>
          </a:stretch>
        </p:blipFill>
        <p:spPr>
          <a:xfrm>
            <a:off x="9345313" y="4296014"/>
            <a:ext cx="7947984" cy="54328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14476" y="1028700"/>
            <a:ext cx="5047593" cy="7722462"/>
            <a:chOff x="0" y="0"/>
            <a:chExt cx="4154170" cy="6355588"/>
          </a:xfrm>
        </p:grpSpPr>
        <p:sp>
          <p:nvSpPr>
            <p:cNvPr id="3" name="Freeform 3"/>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blipFill>
              <a:blip r:embed="rId2"/>
              <a:stretch>
                <a:fillRect r="-129646"/>
              </a:stretch>
            </a:blipFill>
          </p:spPr>
          <p:txBody>
            <a:bodyPr/>
            <a:lstStyle/>
            <a:p>
              <a:endParaRPr lang="pt-BR"/>
            </a:p>
          </p:txBody>
        </p:sp>
      </p:grpSp>
      <p:grpSp>
        <p:nvGrpSpPr>
          <p:cNvPr id="4" name="Group 4"/>
          <p:cNvGrpSpPr/>
          <p:nvPr/>
        </p:nvGrpSpPr>
        <p:grpSpPr>
          <a:xfrm>
            <a:off x="15338272" y="4889931"/>
            <a:ext cx="4726936" cy="7231880"/>
            <a:chOff x="0" y="0"/>
            <a:chExt cx="4154170" cy="6355588"/>
          </a:xfrm>
        </p:grpSpPr>
        <p:sp>
          <p:nvSpPr>
            <p:cNvPr id="5" name="Freeform 5"/>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960000"/>
            </a:solidFill>
            <a:ln w="12700">
              <a:solidFill>
                <a:srgbClr val="000000"/>
              </a:solidFill>
            </a:ln>
          </p:spPr>
          <p:txBody>
            <a:bodyPr/>
            <a:lstStyle/>
            <a:p>
              <a:endParaRPr lang="pt-BR"/>
            </a:p>
          </p:txBody>
        </p:sp>
      </p:grpSp>
      <p:grpSp>
        <p:nvGrpSpPr>
          <p:cNvPr id="6" name="Group 6"/>
          <p:cNvGrpSpPr/>
          <p:nvPr/>
        </p:nvGrpSpPr>
        <p:grpSpPr>
          <a:xfrm rot="-340233">
            <a:off x="13479436" y="-3288442"/>
            <a:ext cx="3522253" cy="5388799"/>
            <a:chOff x="0" y="0"/>
            <a:chExt cx="4154170" cy="6355588"/>
          </a:xfrm>
        </p:grpSpPr>
        <p:sp>
          <p:nvSpPr>
            <p:cNvPr id="7" name="Freeform 7"/>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CD0A0A"/>
            </a:solidFill>
            <a:ln w="12700">
              <a:solidFill>
                <a:srgbClr val="000000"/>
              </a:solidFill>
            </a:ln>
          </p:spPr>
          <p:txBody>
            <a:bodyPr/>
            <a:lstStyle/>
            <a:p>
              <a:endParaRPr lang="pt-BR"/>
            </a:p>
          </p:txBody>
        </p:sp>
      </p:grpSp>
      <p:sp>
        <p:nvSpPr>
          <p:cNvPr id="8" name="Freeform 8"/>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3"/>
            <a:stretch>
              <a:fillRect/>
            </a:stretch>
          </a:blipFill>
        </p:spPr>
        <p:txBody>
          <a:bodyPr/>
          <a:lstStyle/>
          <a:p>
            <a:endParaRPr lang="pt-BR"/>
          </a:p>
        </p:txBody>
      </p:sp>
      <p:sp>
        <p:nvSpPr>
          <p:cNvPr id="9" name="TextBox 9"/>
          <p:cNvSpPr txBox="1"/>
          <p:nvPr/>
        </p:nvSpPr>
        <p:spPr>
          <a:xfrm>
            <a:off x="1028700" y="3581578"/>
            <a:ext cx="10069714" cy="1933575"/>
          </a:xfrm>
          <a:prstGeom prst="rect">
            <a:avLst/>
          </a:prstGeom>
        </p:spPr>
        <p:txBody>
          <a:bodyPr lIns="0" tIns="0" rIns="0" bIns="0" rtlCol="0" anchor="t">
            <a:spAutoFit/>
          </a:bodyPr>
          <a:lstStyle/>
          <a:p>
            <a:pPr marL="687398" lvl="1" indent="-343699" algn="just">
              <a:lnSpc>
                <a:spcPts val="3820"/>
              </a:lnSpc>
              <a:buFont typeface="Arial"/>
              <a:buChar char="•"/>
            </a:pPr>
            <a:r>
              <a:rPr lang="en-US" sz="3183">
                <a:solidFill>
                  <a:srgbClr val="000000"/>
                </a:solidFill>
                <a:latin typeface="Poppins"/>
                <a:ea typeface="Poppins"/>
                <a:cs typeface="Poppins"/>
                <a:sym typeface="Poppins"/>
              </a:rPr>
              <a:t>Eduardo Trevisan Fernandes</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Guilherme Veiga Pedromilo</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Paulo Ricardo Fondello Satelis</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Florivaldo Antonio Romera Garcia</a:t>
            </a:r>
          </a:p>
        </p:txBody>
      </p:sp>
      <p:sp>
        <p:nvSpPr>
          <p:cNvPr id="10" name="TextBox 10"/>
          <p:cNvSpPr txBox="1"/>
          <p:nvPr/>
        </p:nvSpPr>
        <p:spPr>
          <a:xfrm>
            <a:off x="1028700" y="1668384"/>
            <a:ext cx="7042060" cy="1252558"/>
          </a:xfrm>
          <a:prstGeom prst="rect">
            <a:avLst/>
          </a:prstGeom>
        </p:spPr>
        <p:txBody>
          <a:bodyPr lIns="0" tIns="0" rIns="0" bIns="0" rtlCol="0" anchor="t">
            <a:spAutoFit/>
          </a:bodyPr>
          <a:lstStyle/>
          <a:p>
            <a:pPr algn="l">
              <a:lnSpc>
                <a:spcPts val="9711"/>
              </a:lnSpc>
              <a:spcBef>
                <a:spcPct val="0"/>
              </a:spcBef>
            </a:pPr>
            <a:r>
              <a:rPr lang="en-US" sz="6936" b="1">
                <a:solidFill>
                  <a:srgbClr val="960000"/>
                </a:solidFill>
                <a:latin typeface="Poppins Ultra-Bold"/>
                <a:ea typeface="Poppins Ultra-Bold"/>
                <a:cs typeface="Poppins Ultra-Bold"/>
                <a:sym typeface="Poppins Ultra-Bold"/>
              </a:rPr>
              <a:t>Participantes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80539" y="4836655"/>
            <a:ext cx="8046256" cy="3952723"/>
          </a:xfrm>
          <a:custGeom>
            <a:avLst/>
            <a:gdLst/>
            <a:ahLst/>
            <a:cxnLst/>
            <a:rect l="l" t="t" r="r" b="b"/>
            <a:pathLst>
              <a:path w="8046256" h="3952723">
                <a:moveTo>
                  <a:pt x="0" y="0"/>
                </a:moveTo>
                <a:lnTo>
                  <a:pt x="8046255" y="0"/>
                </a:lnTo>
                <a:lnTo>
                  <a:pt x="8046255" y="3952724"/>
                </a:lnTo>
                <a:lnTo>
                  <a:pt x="0" y="3952724"/>
                </a:lnTo>
                <a:lnTo>
                  <a:pt x="0" y="0"/>
                </a:lnTo>
                <a:close/>
              </a:path>
            </a:pathLst>
          </a:custGeom>
          <a:blipFill>
            <a:blip r:embed="rId6"/>
            <a:stretch>
              <a:fillRect/>
            </a:stretch>
          </a:blipFill>
        </p:spPr>
        <p:txBody>
          <a:bodyPr/>
          <a:lstStyle/>
          <a:p>
            <a:endParaRPr lang="pt-BR"/>
          </a:p>
        </p:txBody>
      </p:sp>
      <p:sp>
        <p:nvSpPr>
          <p:cNvPr id="7" name="Freeform 7"/>
          <p:cNvSpPr/>
          <p:nvPr/>
        </p:nvSpPr>
        <p:spPr>
          <a:xfrm>
            <a:off x="9144000" y="4836655"/>
            <a:ext cx="8046256" cy="3952723"/>
          </a:xfrm>
          <a:custGeom>
            <a:avLst/>
            <a:gdLst/>
            <a:ahLst/>
            <a:cxnLst/>
            <a:rect l="l" t="t" r="r" b="b"/>
            <a:pathLst>
              <a:path w="8046256" h="3952723">
                <a:moveTo>
                  <a:pt x="0" y="0"/>
                </a:moveTo>
                <a:lnTo>
                  <a:pt x="8046256" y="0"/>
                </a:lnTo>
                <a:lnTo>
                  <a:pt x="8046256" y="3952724"/>
                </a:lnTo>
                <a:lnTo>
                  <a:pt x="0" y="3952724"/>
                </a:lnTo>
                <a:lnTo>
                  <a:pt x="0" y="0"/>
                </a:lnTo>
                <a:close/>
              </a:path>
            </a:pathLst>
          </a:custGeom>
          <a:blipFill>
            <a:blip r:embed="rId7"/>
            <a:stretch>
              <a:fillRect r="-4511" b="-1054"/>
            </a:stretch>
          </a:blipFill>
        </p:spPr>
        <p:txBody>
          <a:bodyPr/>
          <a:lstStyle/>
          <a:p>
            <a:endParaRPr lang="pt-BR"/>
          </a:p>
        </p:txBody>
      </p:sp>
      <p:sp>
        <p:nvSpPr>
          <p:cNvPr id="8" name="TextBox 8"/>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Comunicação MQTT</a:t>
            </a:r>
          </a:p>
        </p:txBody>
      </p:sp>
      <p:sp>
        <p:nvSpPr>
          <p:cNvPr id="9" name="TextBox 9"/>
          <p:cNvSpPr txBox="1"/>
          <p:nvPr/>
        </p:nvSpPr>
        <p:spPr>
          <a:xfrm>
            <a:off x="706686" y="2750934"/>
            <a:ext cx="16800776"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Para integração com plataformas IoT, o CLP suporta o protocolo MQTT, permitindo a troca de informações entre dispositivos de forma eficiente e segura. Isso possibilita o envio de comandos remotos e o monitoramento do sistema em tempo real. Exemplo de uso: </a:t>
            </a:r>
            <a:r>
              <a:rPr lang="en-US" sz="2259" u="sng">
                <a:solidFill>
                  <a:srgbClr val="000000"/>
                </a:solidFill>
                <a:latin typeface="Poppins"/>
                <a:ea typeface="Poppins"/>
                <a:cs typeface="Poppins"/>
                <a:sym typeface="Poppins"/>
                <a:hlinkClick r:id="rId8" tooltip="https://github.com/GuilhermeVeigaPedromilo/CLP_SENAI.git"/>
              </a:rPr>
              <a:t>https://github.com/GuilhermeVeigaPedromilo/CLP_SENAI.git</a:t>
            </a:r>
          </a:p>
          <a:p>
            <a:pPr algn="just">
              <a:lnSpc>
                <a:spcPts val="3163"/>
              </a:lnSpc>
              <a:spcBef>
                <a:spcPct val="0"/>
              </a:spcBef>
            </a:pPr>
            <a:endParaRPr lang="en-US" sz="2259" u="sng">
              <a:solidFill>
                <a:srgbClr val="000000"/>
              </a:solidFill>
              <a:latin typeface="Poppins"/>
              <a:ea typeface="Poppins"/>
              <a:cs typeface="Poppins"/>
              <a:sym typeface="Poppins"/>
              <a:hlinkClick r:id="rId8" tooltip="https://github.com/GuilhermeVeigaPedromilo/CLP_SENAI.gi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TextBox 6"/>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Conclusão</a:t>
            </a:r>
          </a:p>
        </p:txBody>
      </p:sp>
      <p:sp>
        <p:nvSpPr>
          <p:cNvPr id="7" name="TextBox 7"/>
          <p:cNvSpPr txBox="1"/>
          <p:nvPr/>
        </p:nvSpPr>
        <p:spPr>
          <a:xfrm>
            <a:off x="706686" y="2750934"/>
            <a:ext cx="16800776" cy="360972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O projeto do CLP de baixo custo demonstrou ser uma alternativa viável e eficiente para o ensino técnico em automação industrial, permitindo que alunos tenham contato direto com práticas de controle e programação alinhadas às tecnologias da Indústria 4.0. A utilização do ESP32, aliada à interface web e aos protocolos MQTT e Modbus RTU, proporcionou um sistema funcional, acessível e didático. Apesar dos resultados positivos, ainda existem possibilidades de melhorias, como o aperfeiçoamento da placa de circuito impresso, a otimização do código de controle e a evolução da interface homem-máquina, visando </a:t>
            </a:r>
            <a:r>
              <a:rPr lang="en-US" sz="2259" u="none">
                <a:solidFill>
                  <a:srgbClr val="000000"/>
                </a:solidFill>
                <a:latin typeface="Poppins"/>
                <a:ea typeface="Poppins"/>
                <a:cs typeface="Poppins"/>
                <a:sym typeface="Poppins"/>
              </a:rPr>
              <a:t>t</a:t>
            </a:r>
            <a:r>
              <a:rPr lang="en-US" sz="2259">
                <a:solidFill>
                  <a:srgbClr val="000000"/>
                </a:solidFill>
                <a:latin typeface="Poppins"/>
                <a:ea typeface="Poppins"/>
                <a:cs typeface="Poppins"/>
                <a:sym typeface="Poppins"/>
              </a:rPr>
              <a:t>orná-lo ainda ma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 ro</a:t>
            </a:r>
            <a:r>
              <a:rPr lang="en-US" sz="2259" u="none">
                <a:solidFill>
                  <a:srgbClr val="000000"/>
                </a:solidFill>
                <a:latin typeface="Poppins"/>
                <a:ea typeface="Poppins"/>
                <a:cs typeface="Poppins"/>
                <a:sym typeface="Poppins"/>
              </a:rPr>
              <a:t>b</a:t>
            </a:r>
            <a:r>
              <a:rPr lang="en-US" sz="2259">
                <a:solidFill>
                  <a:srgbClr val="000000"/>
                </a:solidFill>
                <a:latin typeface="Poppins"/>
                <a:ea typeface="Poppins"/>
                <a:cs typeface="Poppins"/>
                <a:sym typeface="Poppins"/>
              </a:rPr>
              <a:t>usto, </a:t>
            </a:r>
            <a:r>
              <a:rPr lang="en-US" sz="2259" u="none">
                <a:solidFill>
                  <a:srgbClr val="000000"/>
                </a:solidFill>
                <a:latin typeface="Poppins"/>
                <a:ea typeface="Poppins"/>
                <a:cs typeface="Poppins"/>
                <a:sym typeface="Poppins"/>
              </a:rPr>
              <a:t>com</a:t>
            </a:r>
            <a:r>
              <a:rPr lang="en-US" sz="2259">
                <a:solidFill>
                  <a:srgbClr val="000000"/>
                </a:solidFill>
                <a:latin typeface="Poppins"/>
                <a:ea typeface="Poppins"/>
                <a:cs typeface="Poppins"/>
                <a:sym typeface="Poppins"/>
              </a:rPr>
              <a:t>pleto e apl</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cáve</a:t>
            </a:r>
            <a:r>
              <a:rPr lang="en-US" sz="2259" u="none">
                <a:solidFill>
                  <a:srgbClr val="000000"/>
                </a:solidFill>
                <a:latin typeface="Poppins"/>
                <a:ea typeface="Poppins"/>
                <a:cs typeface="Poppins"/>
                <a:sym typeface="Poppins"/>
              </a:rPr>
              <a:t>l</a:t>
            </a:r>
            <a:r>
              <a:rPr lang="en-US" sz="2259">
                <a:solidFill>
                  <a:srgbClr val="000000"/>
                </a:solidFill>
                <a:latin typeface="Poppins"/>
                <a:ea typeface="Poppins"/>
                <a:cs typeface="Poppins"/>
                <a:sym typeface="Poppins"/>
              </a:rPr>
              <a:t> a dif</a:t>
            </a:r>
            <a:r>
              <a:rPr lang="en-US" sz="2259" u="none">
                <a:solidFill>
                  <a:srgbClr val="000000"/>
                </a:solidFill>
                <a:latin typeface="Poppins"/>
                <a:ea typeface="Poppins"/>
                <a:cs typeface="Poppins"/>
                <a:sym typeface="Poppins"/>
              </a:rPr>
              <a:t>ere</a:t>
            </a:r>
            <a:r>
              <a:rPr lang="en-US" sz="2259">
                <a:solidFill>
                  <a:srgbClr val="000000"/>
                </a:solidFill>
                <a:latin typeface="Poppins"/>
                <a:ea typeface="Poppins"/>
                <a:cs typeface="Poppins"/>
                <a:sym typeface="Poppins"/>
              </a:rPr>
              <a:t>nt</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s contextos educac</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on</a:t>
            </a:r>
            <a:r>
              <a:rPr lang="en-US" sz="2259" u="none">
                <a:solidFill>
                  <a:srgbClr val="000000"/>
                </a:solidFill>
                <a:latin typeface="Poppins"/>
                <a:ea typeface="Poppins"/>
                <a:cs typeface="Poppins"/>
                <a:sym typeface="Poppins"/>
              </a:rPr>
              <a:t>a</a:t>
            </a:r>
            <a:r>
              <a:rPr lang="en-US" sz="2259">
                <a:solidFill>
                  <a:srgbClr val="000000"/>
                </a:solidFill>
                <a:latin typeface="Poppins"/>
                <a:ea typeface="Poppins"/>
                <a:cs typeface="Poppins"/>
                <a:sym typeface="Poppins"/>
              </a:rPr>
              <a:t>is </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 in</a:t>
            </a:r>
            <a:r>
              <a:rPr lang="en-US" sz="2259" u="none">
                <a:solidFill>
                  <a:srgbClr val="000000"/>
                </a:solidFill>
                <a:latin typeface="Poppins"/>
                <a:ea typeface="Poppins"/>
                <a:cs typeface="Poppins"/>
                <a:sym typeface="Poppins"/>
              </a:rPr>
              <a:t>d</a:t>
            </a:r>
            <a:r>
              <a:rPr lang="en-US" sz="2259">
                <a:solidFill>
                  <a:srgbClr val="000000"/>
                </a:solidFill>
                <a:latin typeface="Poppins"/>
                <a:ea typeface="Poppins"/>
                <a:cs typeface="Poppins"/>
                <a:sym typeface="Poppins"/>
              </a:rPr>
              <a:t>ust</a:t>
            </a:r>
            <a:r>
              <a:rPr lang="en-US" sz="2259" u="none">
                <a:solidFill>
                  <a:srgbClr val="000000"/>
                </a:solidFill>
                <a:latin typeface="Poppins"/>
                <a:ea typeface="Poppins"/>
                <a:cs typeface="Poppins"/>
                <a:sym typeface="Poppins"/>
              </a:rPr>
              <a:t>r</a:t>
            </a:r>
            <a:r>
              <a:rPr lang="en-US" sz="2259">
                <a:solidFill>
                  <a:srgbClr val="000000"/>
                </a:solidFill>
                <a:latin typeface="Poppins"/>
                <a:ea typeface="Poppins"/>
                <a:cs typeface="Poppins"/>
                <a:sym typeface="Poppins"/>
              </a:rPr>
              <a:t>ia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a:t>
            </a:r>
            <a:r>
              <a:rPr lang="en-US" sz="2259" u="none">
                <a:solidFill>
                  <a:srgbClr val="000000"/>
                </a:solidFill>
                <a:latin typeface="Poppins"/>
                <a:ea typeface="Poppins"/>
                <a:cs typeface="Poppins"/>
                <a:sym typeface="Poppins"/>
              </a:rPr>
              <a:t>.</a:t>
            </a:r>
          </a:p>
          <a:p>
            <a:pPr algn="just">
              <a:lnSpc>
                <a:spcPts val="3163"/>
              </a:lnSpc>
              <a:spcBef>
                <a:spcPct val="0"/>
              </a:spcBef>
            </a:pPr>
            <a:endParaRPr lang="en-US" sz="2259" u="none">
              <a:solidFill>
                <a:srgbClr val="000000"/>
              </a:solidFill>
              <a:latin typeface="Poppins"/>
              <a:ea typeface="Poppins"/>
              <a:cs typeface="Poppins"/>
              <a:sym typeface="Poppins"/>
            </a:endParaRPr>
          </a:p>
          <a:p>
            <a:pPr marL="487933" lvl="1" indent="-243967" algn="just">
              <a:lnSpc>
                <a:spcPts val="3163"/>
              </a:lnSpc>
              <a:buFont typeface="Arial"/>
              <a:buChar char="•"/>
            </a:pPr>
            <a:r>
              <a:rPr lang="en-US" sz="2259">
                <a:solidFill>
                  <a:srgbClr val="000000"/>
                </a:solidFill>
                <a:latin typeface="Poppins"/>
                <a:ea typeface="Poppins"/>
                <a:cs typeface="Poppins"/>
                <a:sym typeface="Poppins"/>
              </a:rPr>
              <a:t>Projeto completo, documentos e vídeos em: </a:t>
            </a:r>
            <a:r>
              <a:rPr lang="en-US" sz="2259" u="sng">
                <a:solidFill>
                  <a:srgbClr val="000000"/>
                </a:solidFill>
                <a:latin typeface="Poppins"/>
                <a:ea typeface="Poppins"/>
                <a:cs typeface="Poppins"/>
                <a:sym typeface="Poppins"/>
                <a:hlinkClick r:id="rId6" tooltip="https://github.com/GuilhermeVeigaPedromilo/CLP_SENAI"/>
              </a:rPr>
              <a:t>https://github.com/GuilhermeVeigaPedromilo/CLP_SENAI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2192000" cy="13716000"/>
          </a:xfrm>
        </p:grpSpPr>
        <p:pic>
          <p:nvPicPr>
            <p:cNvPr id="3" name="Picture 3"/>
            <p:cNvPicPr>
              <a:picLocks noChangeAspect="1"/>
            </p:cNvPicPr>
            <p:nvPr/>
          </p:nvPicPr>
          <p:blipFill>
            <a:blip r:embed="rId2"/>
            <a:srcRect l="21821" r="11511"/>
            <a:stretch>
              <a:fillRect/>
            </a:stretch>
          </p:blipFill>
          <p:spPr>
            <a:xfrm>
              <a:off x="0" y="0"/>
              <a:ext cx="12192000" cy="13716000"/>
            </a:xfrm>
            <a:prstGeom prst="rect">
              <a:avLst/>
            </a:prstGeom>
          </p:spPr>
        </p:pic>
      </p:grpSp>
      <p:grpSp>
        <p:nvGrpSpPr>
          <p:cNvPr id="4" name="Group 4"/>
          <p:cNvGrpSpPr/>
          <p:nvPr/>
        </p:nvGrpSpPr>
        <p:grpSpPr>
          <a:xfrm rot="8482805">
            <a:off x="7301819" y="-1736330"/>
            <a:ext cx="3351947" cy="4379102"/>
            <a:chOff x="0" y="0"/>
            <a:chExt cx="544382" cy="711200"/>
          </a:xfrm>
        </p:grpSpPr>
        <p:sp>
          <p:nvSpPr>
            <p:cNvPr id="5" name="Freeform 5"/>
            <p:cNvSpPr/>
            <p:nvPr/>
          </p:nvSpPr>
          <p:spPr>
            <a:xfrm>
              <a:off x="0" y="0"/>
              <a:ext cx="544382" cy="711200"/>
            </a:xfrm>
            <a:custGeom>
              <a:avLst/>
              <a:gdLst/>
              <a:ahLst/>
              <a:cxnLst/>
              <a:rect l="l" t="t" r="r" b="b"/>
              <a:pathLst>
                <a:path w="544382" h="711200">
                  <a:moveTo>
                    <a:pt x="272191" y="0"/>
                  </a:moveTo>
                  <a:lnTo>
                    <a:pt x="544382" y="711200"/>
                  </a:lnTo>
                  <a:lnTo>
                    <a:pt x="0" y="711200"/>
                  </a:lnTo>
                  <a:lnTo>
                    <a:pt x="272191" y="0"/>
                  </a:lnTo>
                  <a:close/>
                </a:path>
              </a:pathLst>
            </a:custGeom>
            <a:solidFill>
              <a:srgbClr val="D12020"/>
            </a:solidFill>
          </p:spPr>
          <p:txBody>
            <a:bodyPr/>
            <a:lstStyle/>
            <a:p>
              <a:endParaRPr lang="pt-BR"/>
            </a:p>
          </p:txBody>
        </p:sp>
        <p:sp>
          <p:nvSpPr>
            <p:cNvPr id="6" name="TextBox 6"/>
            <p:cNvSpPr txBox="1"/>
            <p:nvPr/>
          </p:nvSpPr>
          <p:spPr>
            <a:xfrm>
              <a:off x="85060" y="273050"/>
              <a:ext cx="374263"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8618961">
            <a:off x="9627345" y="2594523"/>
            <a:ext cx="2744279" cy="9097809"/>
            <a:chOff x="0" y="0"/>
            <a:chExt cx="445692" cy="1477554"/>
          </a:xfrm>
        </p:grpSpPr>
        <p:sp>
          <p:nvSpPr>
            <p:cNvPr id="8" name="Freeform 8"/>
            <p:cNvSpPr/>
            <p:nvPr/>
          </p:nvSpPr>
          <p:spPr>
            <a:xfrm>
              <a:off x="0" y="0"/>
              <a:ext cx="445692" cy="1477554"/>
            </a:xfrm>
            <a:custGeom>
              <a:avLst/>
              <a:gdLst/>
              <a:ahLst/>
              <a:cxnLst/>
              <a:rect l="l" t="t" r="r" b="b"/>
              <a:pathLst>
                <a:path w="445692" h="1477554">
                  <a:moveTo>
                    <a:pt x="222846" y="0"/>
                  </a:moveTo>
                  <a:lnTo>
                    <a:pt x="445692" y="1477554"/>
                  </a:lnTo>
                  <a:lnTo>
                    <a:pt x="0" y="1477554"/>
                  </a:lnTo>
                  <a:lnTo>
                    <a:pt x="222846" y="0"/>
                  </a:lnTo>
                  <a:close/>
                </a:path>
              </a:pathLst>
            </a:custGeom>
            <a:solidFill>
              <a:srgbClr val="890A0A"/>
            </a:solidFill>
          </p:spPr>
          <p:txBody>
            <a:bodyPr/>
            <a:lstStyle/>
            <a:p>
              <a:endParaRPr lang="pt-BR"/>
            </a:p>
          </p:txBody>
        </p:sp>
        <p:sp>
          <p:nvSpPr>
            <p:cNvPr id="9" name="TextBox 9"/>
            <p:cNvSpPr txBox="1"/>
            <p:nvPr/>
          </p:nvSpPr>
          <p:spPr>
            <a:xfrm>
              <a:off x="69639" y="628857"/>
              <a:ext cx="306413" cy="743157"/>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8937951">
            <a:off x="6618389" y="1102392"/>
            <a:ext cx="2744279" cy="4584611"/>
            <a:chOff x="0" y="0"/>
            <a:chExt cx="445692" cy="744576"/>
          </a:xfrm>
        </p:grpSpPr>
        <p:sp>
          <p:nvSpPr>
            <p:cNvPr id="11" name="Freeform 11"/>
            <p:cNvSpPr/>
            <p:nvPr/>
          </p:nvSpPr>
          <p:spPr>
            <a:xfrm>
              <a:off x="0" y="0"/>
              <a:ext cx="445692" cy="744576"/>
            </a:xfrm>
            <a:custGeom>
              <a:avLst/>
              <a:gdLst/>
              <a:ahLst/>
              <a:cxnLst/>
              <a:rect l="l" t="t" r="r" b="b"/>
              <a:pathLst>
                <a:path w="445692" h="744576">
                  <a:moveTo>
                    <a:pt x="222846" y="0"/>
                  </a:moveTo>
                  <a:lnTo>
                    <a:pt x="445692" y="744576"/>
                  </a:lnTo>
                  <a:lnTo>
                    <a:pt x="0" y="744576"/>
                  </a:lnTo>
                  <a:lnTo>
                    <a:pt x="222846" y="0"/>
                  </a:lnTo>
                  <a:close/>
                </a:path>
              </a:pathLst>
            </a:custGeom>
            <a:solidFill>
              <a:srgbClr val="890A0A"/>
            </a:solidFill>
          </p:spPr>
          <p:txBody>
            <a:bodyPr/>
            <a:lstStyle/>
            <a:p>
              <a:endParaRPr lang="pt-BR"/>
            </a:p>
          </p:txBody>
        </p:sp>
        <p:sp>
          <p:nvSpPr>
            <p:cNvPr id="12" name="TextBox 12"/>
            <p:cNvSpPr txBox="1"/>
            <p:nvPr/>
          </p:nvSpPr>
          <p:spPr>
            <a:xfrm>
              <a:off x="69639" y="288546"/>
              <a:ext cx="306413" cy="402846"/>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686963" y="5336728"/>
            <a:ext cx="5846314" cy="6265544"/>
            <a:chOff x="0" y="0"/>
            <a:chExt cx="528682" cy="566593"/>
          </a:xfrm>
        </p:grpSpPr>
        <p:sp>
          <p:nvSpPr>
            <p:cNvPr id="14" name="Freeform 14"/>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D12020"/>
            </a:solidFill>
          </p:spPr>
          <p:txBody>
            <a:bodyPr/>
            <a:lstStyle/>
            <a:p>
              <a:endParaRPr lang="pt-BR"/>
            </a:p>
          </p:txBody>
        </p:sp>
        <p:sp>
          <p:nvSpPr>
            <p:cNvPr id="15" name="TextBox 15"/>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637069">
            <a:off x="16296335" y="4522695"/>
            <a:ext cx="5846314" cy="6265544"/>
            <a:chOff x="0" y="0"/>
            <a:chExt cx="528682" cy="566593"/>
          </a:xfrm>
        </p:grpSpPr>
        <p:sp>
          <p:nvSpPr>
            <p:cNvPr id="17" name="Freeform 17"/>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890A0A"/>
            </a:solidFill>
          </p:spPr>
          <p:txBody>
            <a:bodyPr/>
            <a:lstStyle/>
            <a:p>
              <a:endParaRPr lang="pt-BR"/>
            </a:p>
          </p:txBody>
        </p:sp>
        <p:sp>
          <p:nvSpPr>
            <p:cNvPr id="18" name="TextBox 18"/>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684127">
            <a:off x="7290270" y="5573523"/>
            <a:ext cx="5846314" cy="6265544"/>
            <a:chOff x="0" y="0"/>
            <a:chExt cx="528682" cy="566593"/>
          </a:xfrm>
        </p:grpSpPr>
        <p:sp>
          <p:nvSpPr>
            <p:cNvPr id="20" name="Freeform 20"/>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890A0A"/>
            </a:solidFill>
          </p:spPr>
          <p:txBody>
            <a:bodyPr/>
            <a:lstStyle/>
            <a:p>
              <a:endParaRPr lang="pt-BR"/>
            </a:p>
          </p:txBody>
        </p:sp>
        <p:sp>
          <p:nvSpPr>
            <p:cNvPr id="21" name="TextBox 21"/>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8283282">
            <a:off x="9406166" y="3289232"/>
            <a:ext cx="2744279" cy="8820857"/>
            <a:chOff x="0" y="0"/>
            <a:chExt cx="445692" cy="1432575"/>
          </a:xfrm>
        </p:grpSpPr>
        <p:sp>
          <p:nvSpPr>
            <p:cNvPr id="23" name="Freeform 23"/>
            <p:cNvSpPr/>
            <p:nvPr/>
          </p:nvSpPr>
          <p:spPr>
            <a:xfrm>
              <a:off x="0" y="0"/>
              <a:ext cx="445692" cy="1432575"/>
            </a:xfrm>
            <a:custGeom>
              <a:avLst/>
              <a:gdLst/>
              <a:ahLst/>
              <a:cxnLst/>
              <a:rect l="l" t="t" r="r" b="b"/>
              <a:pathLst>
                <a:path w="445692" h="1432575">
                  <a:moveTo>
                    <a:pt x="222846" y="0"/>
                  </a:moveTo>
                  <a:lnTo>
                    <a:pt x="445692" y="1432575"/>
                  </a:lnTo>
                  <a:lnTo>
                    <a:pt x="0" y="1432575"/>
                  </a:lnTo>
                  <a:lnTo>
                    <a:pt x="222846" y="0"/>
                  </a:lnTo>
                  <a:close/>
                </a:path>
              </a:pathLst>
            </a:custGeom>
            <a:solidFill>
              <a:srgbClr val="D12020"/>
            </a:solidFill>
          </p:spPr>
          <p:txBody>
            <a:bodyPr/>
            <a:lstStyle/>
            <a:p>
              <a:endParaRPr lang="pt-BR"/>
            </a:p>
          </p:txBody>
        </p:sp>
        <p:sp>
          <p:nvSpPr>
            <p:cNvPr id="24" name="TextBox 24"/>
            <p:cNvSpPr txBox="1"/>
            <p:nvPr/>
          </p:nvSpPr>
          <p:spPr>
            <a:xfrm>
              <a:off x="69639" y="607974"/>
              <a:ext cx="306413" cy="722274"/>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630955" y="3513409"/>
            <a:ext cx="6178754" cy="1444749"/>
          </a:xfrm>
          <a:prstGeom prst="rect">
            <a:avLst/>
          </a:prstGeom>
        </p:spPr>
        <p:txBody>
          <a:bodyPr lIns="0" tIns="0" rIns="0" bIns="0" rtlCol="0" anchor="t">
            <a:spAutoFit/>
          </a:bodyPr>
          <a:lstStyle/>
          <a:p>
            <a:pPr algn="l">
              <a:lnSpc>
                <a:spcPts val="10508"/>
              </a:lnSpc>
            </a:pPr>
            <a:r>
              <a:rPr lang="en-US" sz="9299">
                <a:solidFill>
                  <a:srgbClr val="D12020"/>
                </a:solidFill>
                <a:latin typeface="Poppins"/>
                <a:ea typeface="Poppins"/>
                <a:cs typeface="Poppins"/>
                <a:sym typeface="Poppins"/>
              </a:rPr>
              <a:t>OBRIGADO</a:t>
            </a:r>
          </a:p>
        </p:txBody>
      </p:sp>
      <p:sp>
        <p:nvSpPr>
          <p:cNvPr id="26" name="TextBox 26"/>
          <p:cNvSpPr txBox="1"/>
          <p:nvPr/>
        </p:nvSpPr>
        <p:spPr>
          <a:xfrm>
            <a:off x="630955" y="4658120"/>
            <a:ext cx="6178754" cy="523875"/>
          </a:xfrm>
          <a:prstGeom prst="rect">
            <a:avLst/>
          </a:prstGeom>
        </p:spPr>
        <p:txBody>
          <a:bodyPr lIns="0" tIns="0" rIns="0" bIns="0" rtlCol="0" anchor="t">
            <a:spAutoFit/>
          </a:bodyPr>
          <a:lstStyle/>
          <a:p>
            <a:pPr algn="l">
              <a:lnSpc>
                <a:spcPts val="4199"/>
              </a:lnSpc>
            </a:pPr>
            <a:r>
              <a:rPr lang="en-US" sz="2999" b="1" spc="1076">
                <a:solidFill>
                  <a:srgbClr val="000000"/>
                </a:solidFill>
                <a:latin typeface="Poppins Bold"/>
                <a:ea typeface="Poppins Bold"/>
                <a:cs typeface="Poppins Bold"/>
                <a:sym typeface="Poppins Bold"/>
              </a:rPr>
              <a:t>POR SUA ATENÇÃO</a:t>
            </a:r>
          </a:p>
        </p:txBody>
      </p:sp>
      <p:sp>
        <p:nvSpPr>
          <p:cNvPr id="27" name="Freeform 27"/>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3"/>
            <a:stretch>
              <a:fillRect/>
            </a:stretch>
          </a:blipFill>
        </p:spPr>
        <p:txBody>
          <a:bodyPr/>
          <a:lstStyle/>
          <a:p>
            <a:endParaRPr lang="pt-B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13974" b="-19359"/>
            </a:stretch>
          </a:blipFill>
        </p:spPr>
        <p:txBody>
          <a:bodyPr/>
          <a:lstStyle/>
          <a:p>
            <a:endParaRPr lang="pt-BR"/>
          </a:p>
        </p:txBody>
      </p:sp>
      <p:grpSp>
        <p:nvGrpSpPr>
          <p:cNvPr id="3" name="Group 3"/>
          <p:cNvGrpSpPr/>
          <p:nvPr/>
        </p:nvGrpSpPr>
        <p:grpSpPr>
          <a:xfrm rot="5400000">
            <a:off x="712684" y="2205431"/>
            <a:ext cx="6176597" cy="7601966"/>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txBody>
            <a:bodyPr/>
            <a:lstStyle/>
            <a:p>
              <a:endParaRPr lang="pt-BR"/>
            </a:p>
          </p:txBody>
        </p:sp>
        <p:sp>
          <p:nvSpPr>
            <p:cNvPr id="5" name="TextBox 5"/>
            <p:cNvSpPr txBox="1"/>
            <p:nvPr/>
          </p:nvSpPr>
          <p:spPr>
            <a:xfrm>
              <a:off x="0" y="69850"/>
              <a:ext cx="660400" cy="742950"/>
            </a:xfrm>
            <a:prstGeom prst="rect">
              <a:avLst/>
            </a:prstGeom>
          </p:spPr>
          <p:txBody>
            <a:bodyPr lIns="50800" tIns="50800" rIns="50800" bIns="50800" rtlCol="0" anchor="ctr"/>
            <a:lstStyle/>
            <a:p>
              <a:pPr algn="ctr">
                <a:lnSpc>
                  <a:spcPts val="3262"/>
                </a:lnSpc>
              </a:pPr>
              <a:endParaRPr/>
            </a:p>
          </p:txBody>
        </p:sp>
      </p:grpSp>
      <p:sp>
        <p:nvSpPr>
          <p:cNvPr id="6" name="Freeform 6"/>
          <p:cNvSpPr/>
          <p:nvPr/>
        </p:nvSpPr>
        <p:spPr>
          <a:xfrm>
            <a:off x="0" y="3616354"/>
            <a:ext cx="5989593" cy="4821622"/>
          </a:xfrm>
          <a:custGeom>
            <a:avLst/>
            <a:gdLst/>
            <a:ahLst/>
            <a:cxnLst/>
            <a:rect l="l" t="t" r="r" b="b"/>
            <a:pathLst>
              <a:path w="5989593" h="4821622">
                <a:moveTo>
                  <a:pt x="0" y="0"/>
                </a:moveTo>
                <a:lnTo>
                  <a:pt x="5989593" y="0"/>
                </a:lnTo>
                <a:lnTo>
                  <a:pt x="5989593" y="4821622"/>
                </a:lnTo>
                <a:lnTo>
                  <a:pt x="0" y="4821622"/>
                </a:lnTo>
                <a:lnTo>
                  <a:pt x="0" y="0"/>
                </a:lnTo>
                <a:close/>
              </a:path>
            </a:pathLst>
          </a:custGeom>
          <a:blipFill>
            <a:blip r:embed="rId3"/>
            <a:stretch>
              <a:fillRect/>
            </a:stretch>
          </a:blipFill>
        </p:spPr>
        <p:txBody>
          <a:bodyPr/>
          <a:lstStyle/>
          <a:p>
            <a:endParaRPr lang="pt-BR"/>
          </a:p>
        </p:txBody>
      </p:sp>
      <p:sp>
        <p:nvSpPr>
          <p:cNvPr id="7" name="TextBox 7"/>
          <p:cNvSpPr txBox="1"/>
          <p:nvPr/>
        </p:nvSpPr>
        <p:spPr>
          <a:xfrm>
            <a:off x="706686" y="1281649"/>
            <a:ext cx="13554404" cy="1057275"/>
          </a:xfrm>
          <a:prstGeom prst="rect">
            <a:avLst/>
          </a:prstGeom>
        </p:spPr>
        <p:txBody>
          <a:bodyPr lIns="0" tIns="0" rIns="0" bIns="0" rtlCol="0" anchor="t">
            <a:spAutoFit/>
          </a:bodyPr>
          <a:lstStyle/>
          <a:p>
            <a:pPr algn="l">
              <a:lnSpc>
                <a:spcPts val="7870"/>
              </a:lnSpc>
            </a:pPr>
            <a:r>
              <a:rPr lang="en-US" sz="6558" b="1">
                <a:solidFill>
                  <a:srgbClr val="960000"/>
                </a:solidFill>
                <a:latin typeface="Poppins Bold"/>
                <a:ea typeface="Poppins Bold"/>
                <a:cs typeface="Poppins Bold"/>
                <a:sym typeface="Poppins Bold"/>
              </a:rPr>
              <a:t>Apresentação da Problemática</a:t>
            </a:r>
          </a:p>
        </p:txBody>
      </p:sp>
      <p:sp>
        <p:nvSpPr>
          <p:cNvPr id="8" name="TextBox 8"/>
          <p:cNvSpPr txBox="1"/>
          <p:nvPr/>
        </p:nvSpPr>
        <p:spPr>
          <a:xfrm>
            <a:off x="8104971" y="3255020"/>
            <a:ext cx="9140569" cy="3093487"/>
          </a:xfrm>
          <a:prstGeom prst="rect">
            <a:avLst/>
          </a:prstGeom>
        </p:spPr>
        <p:txBody>
          <a:bodyPr lIns="0" tIns="0" rIns="0" bIns="0" rtlCol="0" anchor="t">
            <a:spAutoFit/>
          </a:bodyPr>
          <a:lstStyle/>
          <a:p>
            <a:pPr algn="just">
              <a:lnSpc>
                <a:spcPts val="2742"/>
              </a:lnSpc>
              <a:spcBef>
                <a:spcPct val="0"/>
              </a:spcBef>
            </a:pPr>
            <a:r>
              <a:rPr lang="en-US" sz="1959">
                <a:solidFill>
                  <a:srgbClr val="000000"/>
                </a:solidFill>
                <a:latin typeface="Poppins"/>
                <a:ea typeface="Poppins"/>
                <a:cs typeface="Poppins"/>
                <a:sym typeface="Poppins"/>
              </a:rPr>
              <a:t>O avanço da automação industrial e da Indústria 4.0 tem gerado uma crescente necessidade de profissionais capacitados no desenvolvimento e operação de sistemas de controle e instrumentação. Dentro desse contexto, os Controladores Lógicos Programáveis (CLPs) desempenham um papel crucial, sendo amplamente utilizados na automação de processos, máquinas e linhas de produção. Um CLP permite a execução de lógica de controle para tomadas de decisão automáticas, garantindo eficiência e confiabilidade nos processos produtivos.</a:t>
            </a:r>
          </a:p>
        </p:txBody>
      </p:sp>
      <p:sp>
        <p:nvSpPr>
          <p:cNvPr id="9" name="TextBox 9"/>
          <p:cNvSpPr txBox="1"/>
          <p:nvPr/>
        </p:nvSpPr>
        <p:spPr>
          <a:xfrm>
            <a:off x="8104971" y="7232221"/>
            <a:ext cx="9140569" cy="2064787"/>
          </a:xfrm>
          <a:prstGeom prst="rect">
            <a:avLst/>
          </a:prstGeom>
        </p:spPr>
        <p:txBody>
          <a:bodyPr lIns="0" tIns="0" rIns="0" bIns="0" rtlCol="0" anchor="t">
            <a:spAutoFit/>
          </a:bodyPr>
          <a:lstStyle/>
          <a:p>
            <a:pPr algn="just">
              <a:lnSpc>
                <a:spcPts val="2742"/>
              </a:lnSpc>
              <a:spcBef>
                <a:spcPct val="0"/>
              </a:spcBef>
            </a:pPr>
            <a:r>
              <a:rPr lang="en-US" sz="1959">
                <a:solidFill>
                  <a:srgbClr val="000000"/>
                </a:solidFill>
                <a:latin typeface="Poppins"/>
                <a:ea typeface="Poppins"/>
                <a:cs typeface="Poppins"/>
                <a:sym typeface="Poppins"/>
              </a:rPr>
              <a:t>A crescente necessidade de qualificação profissional na área de automação industrial exige que estudantes tenham contato direto com equipamentos modernos utilizados no setor. No entanto, os elevados custos dos CLPs industriais dificultam sua adoção em instituições de ensino técnico, limitando a formação prática dos alunos. </a:t>
            </a:r>
          </a:p>
          <a:p>
            <a:pPr algn="just">
              <a:lnSpc>
                <a:spcPts val="2742"/>
              </a:lnSpc>
              <a:spcBef>
                <a:spcPct val="0"/>
              </a:spcBef>
            </a:pPr>
            <a:endParaRPr lang="en-US" sz="1959">
              <a:solidFill>
                <a:srgbClr val="000000"/>
              </a:solidFill>
              <a:latin typeface="Poppins"/>
              <a:ea typeface="Poppins"/>
              <a:cs typeface="Poppins"/>
              <a:sym typeface="Poppins"/>
            </a:endParaRPr>
          </a:p>
        </p:txBody>
      </p:sp>
      <p:sp>
        <p:nvSpPr>
          <p:cNvPr id="10" name="TextBox 10"/>
          <p:cNvSpPr txBox="1"/>
          <p:nvPr/>
        </p:nvSpPr>
        <p:spPr>
          <a:xfrm>
            <a:off x="8104971" y="2851441"/>
            <a:ext cx="9140569" cy="454453"/>
          </a:xfrm>
          <a:prstGeom prst="rect">
            <a:avLst/>
          </a:prstGeom>
        </p:spPr>
        <p:txBody>
          <a:bodyPr lIns="0" tIns="0" rIns="0" bIns="0" rtlCol="0" anchor="t">
            <a:spAutoFit/>
          </a:bodyPr>
          <a:lstStyle/>
          <a:p>
            <a:pPr algn="l">
              <a:lnSpc>
                <a:spcPts val="3610"/>
              </a:lnSpc>
              <a:spcBef>
                <a:spcPct val="0"/>
              </a:spcBef>
            </a:pPr>
            <a:r>
              <a:rPr lang="en-US" sz="2578" b="1">
                <a:solidFill>
                  <a:srgbClr val="960000"/>
                </a:solidFill>
                <a:latin typeface="Poppins Bold"/>
                <a:ea typeface="Poppins Bold"/>
                <a:cs typeface="Poppins Bold"/>
                <a:sym typeface="Poppins Bold"/>
              </a:rPr>
              <a:t>Cenário Atual</a:t>
            </a:r>
          </a:p>
        </p:txBody>
      </p:sp>
      <p:sp>
        <p:nvSpPr>
          <p:cNvPr id="11" name="TextBox 11"/>
          <p:cNvSpPr txBox="1"/>
          <p:nvPr/>
        </p:nvSpPr>
        <p:spPr>
          <a:xfrm>
            <a:off x="8104971" y="6672993"/>
            <a:ext cx="9515701" cy="454453"/>
          </a:xfrm>
          <a:prstGeom prst="rect">
            <a:avLst/>
          </a:prstGeom>
        </p:spPr>
        <p:txBody>
          <a:bodyPr lIns="0" tIns="0" rIns="0" bIns="0" rtlCol="0" anchor="t">
            <a:spAutoFit/>
          </a:bodyPr>
          <a:lstStyle/>
          <a:p>
            <a:pPr algn="l">
              <a:lnSpc>
                <a:spcPts val="3610"/>
              </a:lnSpc>
              <a:spcBef>
                <a:spcPct val="0"/>
              </a:spcBef>
            </a:pPr>
            <a:r>
              <a:rPr lang="en-US" sz="2578" b="1">
                <a:solidFill>
                  <a:srgbClr val="960000"/>
                </a:solidFill>
                <a:latin typeface="Poppins Bold"/>
                <a:ea typeface="Poppins Bold"/>
                <a:cs typeface="Poppins Bold"/>
                <a:sym typeface="Poppins Bold"/>
              </a:rPr>
              <a:t>Problema</a:t>
            </a:r>
          </a:p>
        </p:txBody>
      </p:sp>
      <p:sp>
        <p:nvSpPr>
          <p:cNvPr id="12" name="Freeform 12"/>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81792" y="1306340"/>
            <a:ext cx="14005816" cy="10520875"/>
          </a:xfrm>
          <a:custGeom>
            <a:avLst/>
            <a:gdLst/>
            <a:ahLst/>
            <a:cxnLst/>
            <a:rect l="l" t="t" r="r" b="b"/>
            <a:pathLst>
              <a:path w="14005816" h="10520875">
                <a:moveTo>
                  <a:pt x="0" y="0"/>
                </a:moveTo>
                <a:lnTo>
                  <a:pt x="14005816" y="0"/>
                </a:lnTo>
                <a:lnTo>
                  <a:pt x="14005816" y="10520875"/>
                </a:lnTo>
                <a:lnTo>
                  <a:pt x="0" y="10520875"/>
                </a:lnTo>
                <a:lnTo>
                  <a:pt x="0" y="0"/>
                </a:lnTo>
                <a:close/>
              </a:path>
            </a:pathLst>
          </a:custGeom>
          <a:blipFill>
            <a:blip r:embed="rId2">
              <a:alphaModFix amt="57000"/>
            </a:blip>
            <a:stretch>
              <a:fillRect l="-6373" r="-6373"/>
            </a:stretch>
          </a:blipFill>
        </p:spPr>
        <p:txBody>
          <a:bodyPr/>
          <a:lstStyle/>
          <a:p>
            <a:endParaRPr lang="pt-BR"/>
          </a:p>
        </p:txBody>
      </p:sp>
      <p:grpSp>
        <p:nvGrpSpPr>
          <p:cNvPr id="3" name="Group 3"/>
          <p:cNvGrpSpPr/>
          <p:nvPr/>
        </p:nvGrpSpPr>
        <p:grpSpPr>
          <a:xfrm rot="5400000">
            <a:off x="712684" y="2205431"/>
            <a:ext cx="6176597" cy="7601966"/>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txBody>
            <a:bodyPr/>
            <a:lstStyle/>
            <a:p>
              <a:endParaRPr lang="pt-BR"/>
            </a:p>
          </p:txBody>
        </p:sp>
        <p:sp>
          <p:nvSpPr>
            <p:cNvPr id="5" name="TextBox 5"/>
            <p:cNvSpPr txBox="1"/>
            <p:nvPr/>
          </p:nvSpPr>
          <p:spPr>
            <a:xfrm>
              <a:off x="0" y="69850"/>
              <a:ext cx="660400" cy="742950"/>
            </a:xfrm>
            <a:prstGeom prst="rect">
              <a:avLst/>
            </a:prstGeom>
          </p:spPr>
          <p:txBody>
            <a:bodyPr lIns="50800" tIns="50800" rIns="50800" bIns="50800" rtlCol="0" anchor="ctr"/>
            <a:lstStyle/>
            <a:p>
              <a:pPr algn="ctr">
                <a:lnSpc>
                  <a:spcPts val="3262"/>
                </a:lnSpc>
              </a:pPr>
              <a:endParaRPr/>
            </a:p>
          </p:txBody>
        </p:sp>
      </p:grpSp>
      <p:sp>
        <p:nvSpPr>
          <p:cNvPr id="6" name="Freeform 6"/>
          <p:cNvSpPr/>
          <p:nvPr/>
        </p:nvSpPr>
        <p:spPr>
          <a:xfrm>
            <a:off x="1720174" y="3949014"/>
            <a:ext cx="4161618" cy="4114800"/>
          </a:xfrm>
          <a:custGeom>
            <a:avLst/>
            <a:gdLst/>
            <a:ahLst/>
            <a:cxnLst/>
            <a:rect l="l" t="t" r="r" b="b"/>
            <a:pathLst>
              <a:path w="4161618" h="4114800">
                <a:moveTo>
                  <a:pt x="0" y="0"/>
                </a:moveTo>
                <a:lnTo>
                  <a:pt x="4161618" y="0"/>
                </a:lnTo>
                <a:lnTo>
                  <a:pt x="4161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805902" y="2910906"/>
            <a:ext cx="9140569" cy="2009542"/>
          </a:xfrm>
          <a:prstGeom prst="rect">
            <a:avLst/>
          </a:prstGeom>
        </p:spPr>
        <p:txBody>
          <a:bodyPr lIns="0" tIns="0" rIns="0" bIns="0" rtlCol="0" anchor="t">
            <a:spAutoFit/>
          </a:bodyPr>
          <a:lstStyle/>
          <a:p>
            <a:pPr algn="just">
              <a:lnSpc>
                <a:spcPts val="3162"/>
              </a:lnSpc>
              <a:spcBef>
                <a:spcPct val="0"/>
              </a:spcBef>
            </a:pPr>
            <a:r>
              <a:rPr lang="en-US" sz="2259">
                <a:solidFill>
                  <a:srgbClr val="000000"/>
                </a:solidFill>
                <a:latin typeface="Poppins"/>
                <a:ea typeface="Poppins"/>
                <a:cs typeface="Poppins"/>
                <a:sym typeface="Poppins"/>
              </a:rPr>
              <a:t>Desenvolver um sistema de Controlador Lógico Programável (CLP) baseado no microcontrolador ESP32, voltado para automação de processos industriais de aprendizado, proporcionando uma alternativa acessível para o ensino técnico em automação industrial.</a:t>
            </a:r>
          </a:p>
        </p:txBody>
      </p:sp>
      <p:sp>
        <p:nvSpPr>
          <p:cNvPr id="8" name="Freeform 8"/>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9" name="TextBox 9"/>
          <p:cNvSpPr txBox="1"/>
          <p:nvPr/>
        </p:nvSpPr>
        <p:spPr>
          <a:xfrm>
            <a:off x="706686" y="1281649"/>
            <a:ext cx="13554404" cy="1057275"/>
          </a:xfrm>
          <a:prstGeom prst="rect">
            <a:avLst/>
          </a:prstGeom>
        </p:spPr>
        <p:txBody>
          <a:bodyPr lIns="0" tIns="0" rIns="0" bIns="0" rtlCol="0" anchor="t">
            <a:spAutoFit/>
          </a:bodyPr>
          <a:lstStyle/>
          <a:p>
            <a:pPr algn="l">
              <a:lnSpc>
                <a:spcPts val="7870"/>
              </a:lnSpc>
            </a:pPr>
            <a:r>
              <a:rPr lang="en-US" sz="6558" b="1">
                <a:solidFill>
                  <a:srgbClr val="960000"/>
                </a:solidFill>
                <a:latin typeface="Poppins Bold"/>
                <a:ea typeface="Poppins Bold"/>
                <a:cs typeface="Poppins Bold"/>
                <a:sym typeface="Poppins Bold"/>
              </a:rPr>
              <a:t>Apresentação da Ideia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7465" y="3686681"/>
            <a:ext cx="4632795" cy="2634746"/>
            <a:chOff x="0" y="0"/>
            <a:chExt cx="714592" cy="406400"/>
          </a:xfrm>
        </p:grpSpPr>
        <p:sp>
          <p:nvSpPr>
            <p:cNvPr id="3" name="Freeform 3"/>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960000"/>
            </a:solidFill>
          </p:spPr>
          <p:txBody>
            <a:bodyPr/>
            <a:lstStyle/>
            <a:p>
              <a:endParaRPr lang="pt-BR"/>
            </a:p>
          </p:txBody>
        </p:sp>
        <p:sp>
          <p:nvSpPr>
            <p:cNvPr id="4" name="TextBox 4"/>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5" name="Group 5"/>
          <p:cNvGrpSpPr/>
          <p:nvPr/>
        </p:nvGrpSpPr>
        <p:grpSpPr>
          <a:xfrm>
            <a:off x="5035526" y="3686681"/>
            <a:ext cx="4632795" cy="2634746"/>
            <a:chOff x="0" y="0"/>
            <a:chExt cx="714592" cy="406400"/>
          </a:xfrm>
        </p:grpSpPr>
        <p:sp>
          <p:nvSpPr>
            <p:cNvPr id="6" name="Freeform 6"/>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CD0A0A"/>
            </a:solidFill>
          </p:spPr>
          <p:txBody>
            <a:bodyPr/>
            <a:lstStyle/>
            <a:p>
              <a:endParaRPr lang="pt-BR"/>
            </a:p>
          </p:txBody>
        </p:sp>
        <p:sp>
          <p:nvSpPr>
            <p:cNvPr id="7" name="TextBox 7"/>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8" name="Group 8"/>
          <p:cNvGrpSpPr/>
          <p:nvPr/>
        </p:nvGrpSpPr>
        <p:grpSpPr>
          <a:xfrm>
            <a:off x="8600981" y="3686681"/>
            <a:ext cx="4632795" cy="2634746"/>
            <a:chOff x="0" y="0"/>
            <a:chExt cx="714592" cy="406400"/>
          </a:xfrm>
        </p:grpSpPr>
        <p:sp>
          <p:nvSpPr>
            <p:cNvPr id="9" name="Freeform 9"/>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960000"/>
            </a:solidFill>
          </p:spPr>
          <p:txBody>
            <a:bodyPr/>
            <a:lstStyle/>
            <a:p>
              <a:endParaRPr lang="pt-BR"/>
            </a:p>
          </p:txBody>
        </p:sp>
        <p:sp>
          <p:nvSpPr>
            <p:cNvPr id="10" name="TextBox 10"/>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11" name="Group 11"/>
          <p:cNvGrpSpPr/>
          <p:nvPr/>
        </p:nvGrpSpPr>
        <p:grpSpPr>
          <a:xfrm>
            <a:off x="12147739" y="3686681"/>
            <a:ext cx="4632795" cy="2634746"/>
            <a:chOff x="0" y="0"/>
            <a:chExt cx="714592" cy="406400"/>
          </a:xfrm>
        </p:grpSpPr>
        <p:sp>
          <p:nvSpPr>
            <p:cNvPr id="12" name="Freeform 12"/>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CD0A0A"/>
            </a:solidFill>
          </p:spPr>
          <p:txBody>
            <a:bodyPr/>
            <a:lstStyle/>
            <a:p>
              <a:endParaRPr lang="pt-BR"/>
            </a:p>
          </p:txBody>
        </p:sp>
        <p:sp>
          <p:nvSpPr>
            <p:cNvPr id="13" name="TextBox 13"/>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sp>
        <p:nvSpPr>
          <p:cNvPr id="14" name="Freeform 14"/>
          <p:cNvSpPr/>
          <p:nvPr/>
        </p:nvSpPr>
        <p:spPr>
          <a:xfrm>
            <a:off x="3198461" y="4326781"/>
            <a:ext cx="1444848" cy="1354545"/>
          </a:xfrm>
          <a:custGeom>
            <a:avLst/>
            <a:gdLst/>
            <a:ahLst/>
            <a:cxnLst/>
            <a:rect l="l" t="t" r="r" b="b"/>
            <a:pathLst>
              <a:path w="1444848" h="1354545">
                <a:moveTo>
                  <a:pt x="0" y="0"/>
                </a:moveTo>
                <a:lnTo>
                  <a:pt x="1444849" y="0"/>
                </a:lnTo>
                <a:lnTo>
                  <a:pt x="1444849" y="1354545"/>
                </a:lnTo>
                <a:lnTo>
                  <a:pt x="0" y="1354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5" name="Freeform 15"/>
          <p:cNvSpPr/>
          <p:nvPr/>
        </p:nvSpPr>
        <p:spPr>
          <a:xfrm>
            <a:off x="6505143" y="4326781"/>
            <a:ext cx="1793211" cy="1223867"/>
          </a:xfrm>
          <a:custGeom>
            <a:avLst/>
            <a:gdLst/>
            <a:ahLst/>
            <a:cxnLst/>
            <a:rect l="l" t="t" r="r" b="b"/>
            <a:pathLst>
              <a:path w="1793211" h="1223867">
                <a:moveTo>
                  <a:pt x="0" y="0"/>
                </a:moveTo>
                <a:lnTo>
                  <a:pt x="1793212" y="0"/>
                </a:lnTo>
                <a:lnTo>
                  <a:pt x="1793212" y="1223867"/>
                </a:lnTo>
                <a:lnTo>
                  <a:pt x="0" y="1223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6" name="Freeform 16"/>
          <p:cNvSpPr/>
          <p:nvPr/>
        </p:nvSpPr>
        <p:spPr>
          <a:xfrm>
            <a:off x="10189761" y="4275349"/>
            <a:ext cx="1457409" cy="1457409"/>
          </a:xfrm>
          <a:custGeom>
            <a:avLst/>
            <a:gdLst/>
            <a:ahLst/>
            <a:cxnLst/>
            <a:rect l="l" t="t" r="r" b="b"/>
            <a:pathLst>
              <a:path w="1457409" h="1457409">
                <a:moveTo>
                  <a:pt x="0" y="0"/>
                </a:moveTo>
                <a:lnTo>
                  <a:pt x="1457409" y="0"/>
                </a:lnTo>
                <a:lnTo>
                  <a:pt x="1457409" y="1457409"/>
                </a:lnTo>
                <a:lnTo>
                  <a:pt x="0" y="1457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7" name="Freeform 17"/>
          <p:cNvSpPr/>
          <p:nvPr/>
        </p:nvSpPr>
        <p:spPr>
          <a:xfrm>
            <a:off x="13757652" y="4229374"/>
            <a:ext cx="1499006" cy="1549360"/>
          </a:xfrm>
          <a:custGeom>
            <a:avLst/>
            <a:gdLst/>
            <a:ahLst/>
            <a:cxnLst/>
            <a:rect l="l" t="t" r="r" b="b"/>
            <a:pathLst>
              <a:path w="1499006" h="1549360">
                <a:moveTo>
                  <a:pt x="0" y="0"/>
                </a:moveTo>
                <a:lnTo>
                  <a:pt x="1499006" y="0"/>
                </a:lnTo>
                <a:lnTo>
                  <a:pt x="1499006" y="1549360"/>
                </a:lnTo>
                <a:lnTo>
                  <a:pt x="0" y="1549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8" name="Freeform 18"/>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alphaModFix amt="10999"/>
            </a:blip>
            <a:stretch>
              <a:fillRect t="-111" b="-111"/>
            </a:stretch>
          </a:blipFill>
        </p:spPr>
        <p:txBody>
          <a:bodyPr/>
          <a:lstStyle/>
          <a:p>
            <a:endParaRPr lang="pt-BR"/>
          </a:p>
        </p:txBody>
      </p:sp>
      <p:sp>
        <p:nvSpPr>
          <p:cNvPr id="19" name="TextBox 19"/>
          <p:cNvSpPr txBox="1"/>
          <p:nvPr/>
        </p:nvSpPr>
        <p:spPr>
          <a:xfrm>
            <a:off x="2735671" y="2013117"/>
            <a:ext cx="12816658" cy="895350"/>
          </a:xfrm>
          <a:prstGeom prst="rect">
            <a:avLst/>
          </a:prstGeom>
        </p:spPr>
        <p:txBody>
          <a:bodyPr lIns="0" tIns="0" rIns="0" bIns="0" rtlCol="0" anchor="t">
            <a:spAutoFit/>
          </a:bodyPr>
          <a:lstStyle/>
          <a:p>
            <a:pPr algn="ctr">
              <a:lnSpc>
                <a:spcPts val="6694"/>
              </a:lnSpc>
            </a:pPr>
            <a:r>
              <a:rPr lang="en-US" sz="5579" b="1">
                <a:solidFill>
                  <a:srgbClr val="960000"/>
                </a:solidFill>
                <a:latin typeface="Poppins Bold"/>
                <a:ea typeface="Poppins Bold"/>
                <a:cs typeface="Poppins Bold"/>
                <a:sym typeface="Poppins Bold"/>
              </a:rPr>
              <a:t>Etapas de Desenvolvimento</a:t>
            </a:r>
          </a:p>
        </p:txBody>
      </p:sp>
      <p:sp>
        <p:nvSpPr>
          <p:cNvPr id="20" name="TextBox 20"/>
          <p:cNvSpPr txBox="1"/>
          <p:nvPr/>
        </p:nvSpPr>
        <p:spPr>
          <a:xfrm>
            <a:off x="2015053"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Materiais e Métodos</a:t>
            </a:r>
          </a:p>
        </p:txBody>
      </p:sp>
      <p:sp>
        <p:nvSpPr>
          <p:cNvPr id="21" name="TextBox 21"/>
          <p:cNvSpPr txBox="1"/>
          <p:nvPr/>
        </p:nvSpPr>
        <p:spPr>
          <a:xfrm>
            <a:off x="5610705"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Desenvolvimento da PCI</a:t>
            </a:r>
          </a:p>
        </p:txBody>
      </p:sp>
      <p:sp>
        <p:nvSpPr>
          <p:cNvPr id="22" name="TextBox 22"/>
          <p:cNvSpPr txBox="1"/>
          <p:nvPr/>
        </p:nvSpPr>
        <p:spPr>
          <a:xfrm>
            <a:off x="9144000"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Desenvolvimento do Software</a:t>
            </a:r>
          </a:p>
        </p:txBody>
      </p:sp>
      <p:sp>
        <p:nvSpPr>
          <p:cNvPr id="23" name="TextBox 23"/>
          <p:cNvSpPr txBox="1"/>
          <p:nvPr/>
        </p:nvSpPr>
        <p:spPr>
          <a:xfrm>
            <a:off x="12739652"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Testes de Funcionalidades</a:t>
            </a:r>
          </a:p>
        </p:txBody>
      </p:sp>
      <p:sp>
        <p:nvSpPr>
          <p:cNvPr id="24" name="Freeform 2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11"/>
            <a:stretch>
              <a:fillRect/>
            </a:stretch>
          </a:blipFill>
        </p:spPr>
        <p:txBody>
          <a:bodyPr/>
          <a:lstStyle/>
          <a:p>
            <a:endParaRPr lang="pt-B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t="-9222" b="-9222"/>
            </a:stretch>
          </a:blipFill>
        </p:spPr>
        <p:txBody>
          <a:bodyPr/>
          <a:lstStyle/>
          <a:p>
            <a:endParaRPr lang="pt-BR"/>
          </a:p>
        </p:txBody>
      </p:sp>
      <p:sp>
        <p:nvSpPr>
          <p:cNvPr id="3" name="TextBox 3"/>
          <p:cNvSpPr txBox="1"/>
          <p:nvPr/>
        </p:nvSpPr>
        <p:spPr>
          <a:xfrm>
            <a:off x="706686" y="1834230"/>
            <a:ext cx="9725156" cy="1000125"/>
          </a:xfrm>
          <a:prstGeom prst="rect">
            <a:avLst/>
          </a:prstGeom>
        </p:spPr>
        <p:txBody>
          <a:bodyPr lIns="0" tIns="0" rIns="0" bIns="0" rtlCol="0" anchor="t">
            <a:spAutoFit/>
          </a:bodyPr>
          <a:lstStyle/>
          <a:p>
            <a:pPr algn="l">
              <a:lnSpc>
                <a:spcPts val="7546"/>
              </a:lnSpc>
            </a:pPr>
            <a:r>
              <a:rPr lang="en-US" sz="6288" b="1">
                <a:solidFill>
                  <a:srgbClr val="960000"/>
                </a:solidFill>
                <a:latin typeface="Poppins Bold"/>
                <a:ea typeface="Poppins Bold"/>
                <a:cs typeface="Poppins Bold"/>
                <a:sym typeface="Poppins Bold"/>
              </a:rPr>
              <a:t>Materiais e Métodos</a:t>
            </a:r>
          </a:p>
        </p:txBody>
      </p:sp>
      <p:sp>
        <p:nvSpPr>
          <p:cNvPr id="4" name="Freeform 4"/>
          <p:cNvSpPr/>
          <p:nvPr/>
        </p:nvSpPr>
        <p:spPr>
          <a:xfrm rot="-2804932">
            <a:off x="12764636" y="-541089"/>
            <a:ext cx="10392147" cy="10939102"/>
          </a:xfrm>
          <a:custGeom>
            <a:avLst/>
            <a:gdLst/>
            <a:ahLst/>
            <a:cxnLst/>
            <a:rect l="l" t="t" r="r" b="b"/>
            <a:pathLst>
              <a:path w="10392147" h="10939102">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rot="-2804932">
            <a:off x="7804268" y="-4153434"/>
            <a:ext cx="11104857" cy="11689324"/>
          </a:xfrm>
          <a:custGeom>
            <a:avLst/>
            <a:gdLst/>
            <a:ahLst/>
            <a:cxnLst/>
            <a:rect l="l" t="t" r="r" b="b"/>
            <a:pathLst>
              <a:path w="11104857" h="11689324">
                <a:moveTo>
                  <a:pt x="0" y="0"/>
                </a:moveTo>
                <a:lnTo>
                  <a:pt x="11104857" y="0"/>
                </a:lnTo>
                <a:lnTo>
                  <a:pt x="11104857" y="11689324"/>
                </a:lnTo>
                <a:lnTo>
                  <a:pt x="0" y="116893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rot="7204301">
            <a:off x="13015965" y="8519480"/>
            <a:ext cx="4615835" cy="4858773"/>
          </a:xfrm>
          <a:custGeom>
            <a:avLst/>
            <a:gdLst/>
            <a:ahLst/>
            <a:cxnLst/>
            <a:rect l="l" t="t" r="r" b="b"/>
            <a:pathLst>
              <a:path w="4615835" h="4858773">
                <a:moveTo>
                  <a:pt x="0" y="0"/>
                </a:moveTo>
                <a:lnTo>
                  <a:pt x="4615835" y="0"/>
                </a:lnTo>
                <a:lnTo>
                  <a:pt x="4615835" y="4858774"/>
                </a:lnTo>
                <a:lnTo>
                  <a:pt x="0" y="4858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Freeform 7"/>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8" name="TextBox 8"/>
          <p:cNvSpPr txBox="1"/>
          <p:nvPr/>
        </p:nvSpPr>
        <p:spPr>
          <a:xfrm>
            <a:off x="706686" y="3061199"/>
            <a:ext cx="8532968" cy="6163056"/>
          </a:xfrm>
          <a:prstGeom prst="rect">
            <a:avLst/>
          </a:prstGeom>
        </p:spPr>
        <p:txBody>
          <a:bodyPr lIns="0" tIns="0" rIns="0" bIns="0" rtlCol="0" anchor="t">
            <a:spAutoFit/>
          </a:bodyPr>
          <a:lstStyle/>
          <a:p>
            <a:pPr algn="just">
              <a:lnSpc>
                <a:spcPts val="2604"/>
              </a:lnSpc>
            </a:pPr>
            <a:r>
              <a:rPr lang="en-US" sz="1860" dirty="0">
                <a:solidFill>
                  <a:srgbClr val="000000"/>
                </a:solidFill>
                <a:latin typeface="Poppins"/>
                <a:ea typeface="Poppins"/>
                <a:cs typeface="Poppins"/>
                <a:sym typeface="Poppins"/>
              </a:rPr>
              <a:t>  O </a:t>
            </a:r>
            <a:r>
              <a:rPr lang="en-US" sz="1860" dirty="0" err="1">
                <a:solidFill>
                  <a:srgbClr val="000000"/>
                </a:solidFill>
                <a:latin typeface="Poppins"/>
                <a:ea typeface="Poppins"/>
                <a:cs typeface="Poppins"/>
                <a:sym typeface="Poppins"/>
              </a:rPr>
              <a:t>desenvolvimento</a:t>
            </a:r>
            <a:r>
              <a:rPr lang="en-US" sz="1860" dirty="0">
                <a:solidFill>
                  <a:srgbClr val="000000"/>
                </a:solidFill>
                <a:latin typeface="Poppins"/>
                <a:ea typeface="Poppins"/>
                <a:cs typeface="Poppins"/>
                <a:sym typeface="Poppins"/>
              </a:rPr>
              <a:t> do CLP de </a:t>
            </a:r>
            <a:r>
              <a:rPr lang="en-US" sz="1860" dirty="0" err="1">
                <a:solidFill>
                  <a:srgbClr val="000000"/>
                </a:solidFill>
                <a:latin typeface="Poppins"/>
                <a:ea typeface="Poppins"/>
                <a:cs typeface="Poppins"/>
                <a:sym typeface="Poppins"/>
              </a:rPr>
              <a:t>baixo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custo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baseado</a:t>
            </a:r>
            <a:r>
              <a:rPr lang="en-US" sz="1860" dirty="0">
                <a:solidFill>
                  <a:srgbClr val="000000"/>
                </a:solidFill>
                <a:latin typeface="Poppins"/>
                <a:ea typeface="Poppins"/>
                <a:cs typeface="Poppins"/>
                <a:sym typeface="Poppins"/>
              </a:rPr>
              <a:t> no ESP32 </a:t>
            </a:r>
            <a:r>
              <a:rPr lang="en-US" sz="1860" dirty="0" err="1">
                <a:solidFill>
                  <a:srgbClr val="000000"/>
                </a:solidFill>
                <a:latin typeface="Poppins"/>
                <a:ea typeface="Poppins"/>
                <a:cs typeface="Poppins"/>
                <a:sym typeface="Poppins"/>
              </a:rPr>
              <a:t>envolveu</a:t>
            </a:r>
            <a:r>
              <a:rPr lang="en-US" sz="1860" dirty="0">
                <a:solidFill>
                  <a:srgbClr val="000000"/>
                </a:solidFill>
                <a:latin typeface="Poppins"/>
                <a:ea typeface="Poppins"/>
                <a:cs typeface="Poppins"/>
                <a:sym typeface="Poppins"/>
              </a:rPr>
              <a:t> a </a:t>
            </a:r>
            <a:r>
              <a:rPr lang="en-US" sz="1860" dirty="0" err="1">
                <a:solidFill>
                  <a:srgbClr val="000000"/>
                </a:solidFill>
                <a:latin typeface="Poppins"/>
                <a:ea typeface="Poppins"/>
                <a:cs typeface="Poppins"/>
                <a:sym typeface="Poppins"/>
              </a:rPr>
              <a:t>utilização</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diversos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componentes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eletrônicos</a:t>
            </a:r>
            <a:r>
              <a:rPr lang="en-US" sz="1860" dirty="0">
                <a:solidFill>
                  <a:srgbClr val="000000"/>
                </a:solidFill>
                <a:latin typeface="Poppins"/>
                <a:ea typeface="Poppins"/>
                <a:cs typeface="Poppins"/>
                <a:sym typeface="Poppins"/>
              </a:rPr>
              <a:t> e ferramentas de software que </a:t>
            </a:r>
            <a:r>
              <a:rPr lang="en-US" sz="1860" dirty="0" err="1">
                <a:solidFill>
                  <a:srgbClr val="000000"/>
                </a:solidFill>
                <a:latin typeface="Poppins"/>
                <a:ea typeface="Poppins"/>
                <a:cs typeface="Poppins"/>
                <a:sym typeface="Poppins"/>
              </a:rPr>
              <a:t>garantiram</a:t>
            </a:r>
            <a:r>
              <a:rPr lang="en-US" sz="1860" dirty="0">
                <a:solidFill>
                  <a:srgbClr val="000000"/>
                </a:solidFill>
                <a:latin typeface="Poppins"/>
                <a:ea typeface="Poppins"/>
                <a:cs typeface="Poppins"/>
                <a:sym typeface="Poppins"/>
              </a:rPr>
              <a:t> a </a:t>
            </a:r>
            <a:r>
              <a:rPr lang="en-US" sz="1860" dirty="0" err="1">
                <a:solidFill>
                  <a:srgbClr val="000000"/>
                </a:solidFill>
                <a:latin typeface="Poppins"/>
                <a:ea typeface="Poppins"/>
                <a:cs typeface="Poppins"/>
                <a:sym typeface="Poppins"/>
              </a:rPr>
              <a:t>implementação</a:t>
            </a:r>
            <a:r>
              <a:rPr lang="en-US" sz="1860" dirty="0">
                <a:solidFill>
                  <a:srgbClr val="000000"/>
                </a:solidFill>
                <a:latin typeface="Poppins"/>
                <a:ea typeface="Poppins"/>
                <a:cs typeface="Poppins"/>
                <a:sym typeface="Poppins"/>
              </a:rPr>
              <a:t> das </a:t>
            </a:r>
            <a:r>
              <a:rPr lang="en-US" sz="1860" dirty="0" err="1">
                <a:solidFill>
                  <a:srgbClr val="000000"/>
                </a:solidFill>
                <a:latin typeface="Poppins"/>
                <a:ea typeface="Poppins"/>
                <a:cs typeface="Poppins"/>
                <a:sym typeface="Poppins"/>
              </a:rPr>
              <a:t>funcionalidades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necessárias</a:t>
            </a:r>
            <a:r>
              <a:rPr lang="en-US" sz="1860" dirty="0">
                <a:solidFill>
                  <a:srgbClr val="000000"/>
                </a:solidFill>
                <a:latin typeface="Poppins"/>
                <a:ea typeface="Poppins"/>
                <a:cs typeface="Poppins"/>
                <a:sym typeface="Poppins"/>
              </a:rPr>
              <a:t>:</a:t>
            </a:r>
          </a:p>
          <a:p>
            <a:pPr algn="just">
              <a:lnSpc>
                <a:spcPts val="2604"/>
              </a:lnSpc>
            </a:pPr>
            <a:endParaRPr lang="en-US" sz="1860" dirty="0">
              <a:solidFill>
                <a:srgbClr val="000000"/>
              </a:solidFill>
              <a:latin typeface="Poppins"/>
              <a:ea typeface="Poppins"/>
              <a:cs typeface="Poppins"/>
              <a:sym typeface="Poppins"/>
            </a:endParaRPr>
          </a:p>
          <a:p>
            <a:pPr marL="401576" lvl="1" indent="-200788" algn="just">
              <a:lnSpc>
                <a:spcPts val="2604"/>
              </a:lnSpc>
              <a:buFont typeface="Arial"/>
              <a:buChar char="•"/>
            </a:pPr>
            <a:r>
              <a:rPr lang="en-US" sz="1860" dirty="0">
                <a:solidFill>
                  <a:srgbClr val="000000"/>
                </a:solidFill>
                <a:latin typeface="Poppins"/>
                <a:ea typeface="Poppins"/>
                <a:cs typeface="Poppins"/>
                <a:sym typeface="Poppins"/>
              </a:rPr>
              <a:t>ESP32 </a:t>
            </a:r>
            <a:r>
              <a:rPr lang="en-US" sz="1860" dirty="0" err="1">
                <a:solidFill>
                  <a:srgbClr val="000000"/>
                </a:solidFill>
                <a:latin typeface="Poppins"/>
                <a:ea typeface="Poppins"/>
                <a:cs typeface="Poppins"/>
                <a:sym typeface="Poppins"/>
              </a:rPr>
              <a:t>DevKit</a:t>
            </a:r>
            <a:r>
              <a:rPr lang="en-US" sz="1860" dirty="0">
                <a:solidFill>
                  <a:srgbClr val="000000"/>
                </a:solidFill>
                <a:latin typeface="Poppins"/>
                <a:ea typeface="Poppins"/>
                <a:cs typeface="Poppins"/>
                <a:sym typeface="Poppins"/>
              </a:rPr>
              <a:t> V1.</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Módulo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Relé</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a:solidFill>
                  <a:srgbClr val="000000"/>
                </a:solidFill>
                <a:latin typeface="Poppins"/>
                <a:ea typeface="Poppins"/>
                <a:cs typeface="Poppins"/>
                <a:sym typeface="Poppins"/>
              </a:rPr>
              <a:t>Bornes de </a:t>
            </a:r>
            <a:r>
              <a:rPr lang="en-US" sz="1860" dirty="0" err="1">
                <a:solidFill>
                  <a:srgbClr val="000000"/>
                </a:solidFill>
                <a:latin typeface="Poppins"/>
                <a:ea typeface="Poppins"/>
                <a:cs typeface="Poppins"/>
                <a:sym typeface="Poppins"/>
              </a:rPr>
              <a:t>conexão</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Regulador</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Tensão</a:t>
            </a:r>
            <a:r>
              <a:rPr lang="en-US" sz="1860" dirty="0">
                <a:solidFill>
                  <a:srgbClr val="000000"/>
                </a:solidFill>
                <a:latin typeface="Poppins"/>
                <a:ea typeface="Poppins"/>
                <a:cs typeface="Poppins"/>
                <a:sym typeface="Poppins"/>
              </a:rPr>
              <a:t> 7805 (5V).</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Capacitores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cerâmicos</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resistores</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Optoacoplador</a:t>
            </a:r>
            <a:r>
              <a:rPr lang="en-US" sz="1860" dirty="0">
                <a:solidFill>
                  <a:srgbClr val="000000"/>
                </a:solidFill>
                <a:latin typeface="Poppins"/>
                <a:ea typeface="Poppins"/>
                <a:cs typeface="Poppins"/>
                <a:sym typeface="Poppins"/>
              </a:rPr>
              <a:t> PC817.</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Cartão</a:t>
            </a:r>
            <a:r>
              <a:rPr lang="en-US" sz="1860" dirty="0">
                <a:solidFill>
                  <a:srgbClr val="000000"/>
                </a:solidFill>
                <a:latin typeface="Poppins"/>
                <a:ea typeface="Poppins"/>
                <a:cs typeface="Poppins"/>
                <a:sym typeface="Poppins"/>
              </a:rPr>
              <a:t> SD e </a:t>
            </a:r>
            <a:r>
              <a:rPr lang="en-US" sz="1860" dirty="0" err="1">
                <a:solidFill>
                  <a:srgbClr val="000000"/>
                </a:solidFill>
                <a:latin typeface="Poppins"/>
                <a:ea typeface="Poppins"/>
                <a:cs typeface="Poppins"/>
                <a:sym typeface="Poppins"/>
              </a:rPr>
              <a:t>módulo</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leitura</a:t>
            </a:r>
            <a:r>
              <a:rPr lang="en-US" sz="1860" dirty="0">
                <a:solidFill>
                  <a:srgbClr val="000000"/>
                </a:solidFill>
                <a:latin typeface="Poppins"/>
                <a:ea typeface="Poppins"/>
                <a:cs typeface="Poppins"/>
                <a:sym typeface="Poppins"/>
              </a:rPr>
              <a:t>.</a:t>
            </a:r>
          </a:p>
          <a:p>
            <a:pPr algn="just">
              <a:lnSpc>
                <a:spcPts val="2604"/>
              </a:lnSpc>
            </a:pPr>
            <a:endParaRPr lang="en-US" sz="1860" dirty="0">
              <a:solidFill>
                <a:srgbClr val="000000"/>
              </a:solidFill>
              <a:latin typeface="Poppins"/>
              <a:ea typeface="Poppins"/>
              <a:cs typeface="Poppins"/>
              <a:sym typeface="Poppins"/>
            </a:endParaRPr>
          </a:p>
          <a:p>
            <a:pPr algn="just">
              <a:lnSpc>
                <a:spcPts val="2604"/>
              </a:lnSpc>
            </a:pP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Além</a:t>
            </a:r>
            <a:r>
              <a:rPr lang="en-US" sz="1860" dirty="0">
                <a:solidFill>
                  <a:srgbClr val="000000"/>
                </a:solidFill>
                <a:latin typeface="Poppins"/>
                <a:ea typeface="Poppins"/>
                <a:cs typeface="Poppins"/>
                <a:sym typeface="Poppins"/>
              </a:rPr>
              <a:t> dos </a:t>
            </a:r>
            <a:r>
              <a:rPr lang="en-US" sz="1860" dirty="0" err="1">
                <a:solidFill>
                  <a:srgbClr val="000000"/>
                </a:solidFill>
                <a:latin typeface="Poppins"/>
                <a:ea typeface="Poppins"/>
                <a:cs typeface="Poppins"/>
                <a:sym typeface="Poppins"/>
              </a:rPr>
              <a:t>componentes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físicos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foram</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utilizadas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bibliotecas</a:t>
            </a:r>
            <a:r>
              <a:rPr lang="en-US" sz="1860" dirty="0">
                <a:solidFill>
                  <a:srgbClr val="000000"/>
                </a:solidFill>
                <a:latin typeface="Poppins"/>
                <a:ea typeface="Poppins"/>
                <a:cs typeface="Poppins"/>
                <a:sym typeface="Poppins"/>
              </a:rPr>
              <a:t> de software </a:t>
            </a:r>
            <a:r>
              <a:rPr lang="en-US" sz="1860" dirty="0" err="1">
                <a:solidFill>
                  <a:srgbClr val="000000"/>
                </a:solidFill>
                <a:latin typeface="Poppins"/>
                <a:ea typeface="Poppins"/>
                <a:cs typeface="Poppins"/>
                <a:sym typeface="Poppins"/>
              </a:rPr>
              <a:t>especializadas</a:t>
            </a:r>
            <a:r>
              <a:rPr lang="en-US" sz="1860" dirty="0">
                <a:solidFill>
                  <a:srgbClr val="000000"/>
                </a:solidFill>
                <a:latin typeface="Poppins"/>
                <a:ea typeface="Poppins"/>
                <a:cs typeface="Poppins"/>
                <a:sym typeface="Poppins"/>
              </a:rPr>
              <a:t> para a </a:t>
            </a:r>
            <a:r>
              <a:rPr lang="en-US" sz="1860" dirty="0" err="1">
                <a:solidFill>
                  <a:srgbClr val="000000"/>
                </a:solidFill>
                <a:latin typeface="Poppins"/>
                <a:ea typeface="Poppins"/>
                <a:cs typeface="Poppins"/>
                <a:sym typeface="Poppins"/>
              </a:rPr>
              <a:t>implementação</a:t>
            </a:r>
            <a:r>
              <a:rPr lang="en-US" sz="1860" dirty="0">
                <a:solidFill>
                  <a:srgbClr val="000000"/>
                </a:solidFill>
                <a:latin typeface="Poppins"/>
                <a:ea typeface="Poppins"/>
                <a:cs typeface="Poppins"/>
                <a:sym typeface="Poppins"/>
              </a:rPr>
              <a:t> das </a:t>
            </a:r>
            <a:r>
              <a:rPr lang="en-US" sz="1860" dirty="0" err="1">
                <a:solidFill>
                  <a:srgbClr val="000000"/>
                </a:solidFill>
                <a:latin typeface="Poppins"/>
                <a:ea typeface="Poppins"/>
                <a:cs typeface="Poppins"/>
                <a:sym typeface="Poppins"/>
              </a:rPr>
              <a:t>funcionalidades</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comunicação</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controle</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incluindo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WiFiManager</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ESPAsyncWebServer</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PubSubClient</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ModbusMaster</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ArduinoOTA</a:t>
            </a:r>
            <a:r>
              <a:rPr lang="en-US" sz="1860" dirty="0">
                <a:solidFill>
                  <a:srgbClr val="000000"/>
                </a:solidFill>
                <a:latin typeface="Poppins"/>
                <a:ea typeface="Poppins"/>
                <a:cs typeface="Poppins"/>
                <a:sym typeface="Poppins"/>
              </a:rPr>
              <a:t>.</a:t>
            </a:r>
          </a:p>
          <a:p>
            <a:pPr algn="just">
              <a:lnSpc>
                <a:spcPts val="2604"/>
              </a:lnSpc>
              <a:spcBef>
                <a:spcPct val="0"/>
              </a:spcBef>
            </a:pPr>
            <a:endParaRPr lang="en-US" sz="1860" dirty="0">
              <a:solidFill>
                <a:srgbClr val="000000"/>
              </a:solidFill>
              <a:latin typeface="Poppins"/>
              <a:ea typeface="Poppins"/>
              <a:cs typeface="Poppins"/>
              <a:sym typeface="Poppins"/>
            </a:endParaRPr>
          </a:p>
          <a:p>
            <a:pPr algn="just">
              <a:lnSpc>
                <a:spcPts val="2604"/>
              </a:lnSpc>
              <a:spcBef>
                <a:spcPct val="0"/>
              </a:spcBef>
            </a:pPr>
            <a:endParaRPr lang="en-US" sz="1860" dirty="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grpSp>
        <p:nvGrpSpPr>
          <p:cNvPr id="5" name="Group 5"/>
          <p:cNvGrpSpPr/>
          <p:nvPr/>
        </p:nvGrpSpPr>
        <p:grpSpPr>
          <a:xfrm>
            <a:off x="349149" y="4903664"/>
            <a:ext cx="17589703" cy="2463683"/>
            <a:chOff x="0" y="0"/>
            <a:chExt cx="23452937" cy="3284910"/>
          </a:xfrm>
        </p:grpSpPr>
        <p:sp>
          <p:nvSpPr>
            <p:cNvPr id="6" name="Freeform 6"/>
            <p:cNvSpPr/>
            <p:nvPr/>
          </p:nvSpPr>
          <p:spPr>
            <a:xfrm>
              <a:off x="732060" y="0"/>
              <a:ext cx="17902831" cy="1275577"/>
            </a:xfrm>
            <a:custGeom>
              <a:avLst/>
              <a:gdLst/>
              <a:ahLst/>
              <a:cxnLst/>
              <a:rect l="l" t="t" r="r" b="b"/>
              <a:pathLst>
                <a:path w="17902831" h="1275577">
                  <a:moveTo>
                    <a:pt x="0" y="0"/>
                  </a:moveTo>
                  <a:lnTo>
                    <a:pt x="17902831" y="0"/>
                  </a:lnTo>
                  <a:lnTo>
                    <a:pt x="17902831" y="1275577"/>
                  </a:lnTo>
                  <a:lnTo>
                    <a:pt x="0" y="1275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7" name="TextBox 7"/>
            <p:cNvSpPr txBox="1"/>
            <p:nvPr/>
          </p:nvSpPr>
          <p:spPr>
            <a:xfrm>
              <a:off x="996241"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1</a:t>
              </a:r>
            </a:p>
          </p:txBody>
        </p:sp>
        <p:sp>
          <p:nvSpPr>
            <p:cNvPr id="8" name="TextBox 8"/>
            <p:cNvSpPr txBox="1"/>
            <p:nvPr/>
          </p:nvSpPr>
          <p:spPr>
            <a:xfrm>
              <a:off x="5140270"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2</a:t>
              </a:r>
            </a:p>
          </p:txBody>
        </p:sp>
        <p:sp>
          <p:nvSpPr>
            <p:cNvPr id="9" name="TextBox 9"/>
            <p:cNvSpPr txBox="1"/>
            <p:nvPr/>
          </p:nvSpPr>
          <p:spPr>
            <a:xfrm>
              <a:off x="9284431"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3</a:t>
              </a:r>
            </a:p>
          </p:txBody>
        </p:sp>
        <p:sp>
          <p:nvSpPr>
            <p:cNvPr id="10" name="TextBox 10"/>
            <p:cNvSpPr txBox="1"/>
            <p:nvPr/>
          </p:nvSpPr>
          <p:spPr>
            <a:xfrm>
              <a:off x="13428593"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4</a:t>
              </a:r>
            </a:p>
          </p:txBody>
        </p:sp>
        <p:sp>
          <p:nvSpPr>
            <p:cNvPr id="11" name="TextBox 11"/>
            <p:cNvSpPr txBox="1"/>
            <p:nvPr/>
          </p:nvSpPr>
          <p:spPr>
            <a:xfrm>
              <a:off x="17572754"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5</a:t>
              </a:r>
            </a:p>
          </p:txBody>
        </p:sp>
        <p:sp>
          <p:nvSpPr>
            <p:cNvPr id="12" name="TextBox 12"/>
            <p:cNvSpPr txBox="1"/>
            <p:nvPr/>
          </p:nvSpPr>
          <p:spPr>
            <a:xfrm>
              <a:off x="0"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Virtual da PCI</a:t>
              </a:r>
            </a:p>
          </p:txBody>
        </p:sp>
        <p:sp>
          <p:nvSpPr>
            <p:cNvPr id="13" name="TextBox 13"/>
            <p:cNvSpPr txBox="1"/>
            <p:nvPr/>
          </p:nvSpPr>
          <p:spPr>
            <a:xfrm>
              <a:off x="4108278" y="1474733"/>
              <a:ext cx="2843934" cy="1355554"/>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Virtual das conexões da PCI</a:t>
              </a:r>
            </a:p>
          </p:txBody>
        </p:sp>
        <p:sp>
          <p:nvSpPr>
            <p:cNvPr id="14" name="TextBox 14"/>
            <p:cNvSpPr txBox="1"/>
            <p:nvPr/>
          </p:nvSpPr>
          <p:spPr>
            <a:xfrm>
              <a:off x="8261508"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3D da placa pronta</a:t>
              </a:r>
            </a:p>
          </p:txBody>
        </p:sp>
        <p:sp>
          <p:nvSpPr>
            <p:cNvPr id="15" name="TextBox 15"/>
            <p:cNvSpPr txBox="1"/>
            <p:nvPr/>
          </p:nvSpPr>
          <p:spPr>
            <a:xfrm>
              <a:off x="12396600" y="1474733"/>
              <a:ext cx="2843934" cy="1810177"/>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Croiação da estufa caseira para criação da PCI</a:t>
              </a:r>
            </a:p>
          </p:txBody>
        </p:sp>
        <p:sp>
          <p:nvSpPr>
            <p:cNvPr id="16" name="TextBox 16"/>
            <p:cNvSpPr txBox="1"/>
            <p:nvPr/>
          </p:nvSpPr>
          <p:spPr>
            <a:xfrm>
              <a:off x="16523017" y="1474733"/>
              <a:ext cx="2843934" cy="1810177"/>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Criação de Método de Secagem para a placa</a:t>
              </a:r>
            </a:p>
          </p:txBody>
        </p:sp>
        <p:grpSp>
          <p:nvGrpSpPr>
            <p:cNvPr id="17" name="Group 17"/>
            <p:cNvGrpSpPr/>
            <p:nvPr/>
          </p:nvGrpSpPr>
          <p:grpSpPr>
            <a:xfrm>
              <a:off x="18579408" y="564759"/>
              <a:ext cx="2906772" cy="209784"/>
              <a:chOff x="0" y="0"/>
              <a:chExt cx="574177" cy="41439"/>
            </a:xfrm>
          </p:grpSpPr>
          <p:sp>
            <p:nvSpPr>
              <p:cNvPr id="18" name="Freeform 18"/>
              <p:cNvSpPr/>
              <p:nvPr/>
            </p:nvSpPr>
            <p:spPr>
              <a:xfrm>
                <a:off x="0" y="0"/>
                <a:ext cx="574177" cy="41439"/>
              </a:xfrm>
              <a:custGeom>
                <a:avLst/>
                <a:gdLst/>
                <a:ahLst/>
                <a:cxnLst/>
                <a:rect l="l" t="t" r="r" b="b"/>
                <a:pathLst>
                  <a:path w="574177" h="41439">
                    <a:moveTo>
                      <a:pt x="0" y="0"/>
                    </a:moveTo>
                    <a:lnTo>
                      <a:pt x="574177" y="0"/>
                    </a:lnTo>
                    <a:lnTo>
                      <a:pt x="574177" y="41439"/>
                    </a:lnTo>
                    <a:lnTo>
                      <a:pt x="0" y="41439"/>
                    </a:lnTo>
                    <a:close/>
                  </a:path>
                </a:pathLst>
              </a:custGeom>
              <a:solidFill>
                <a:srgbClr val="960000"/>
              </a:solidFill>
            </p:spPr>
            <p:txBody>
              <a:bodyPr/>
              <a:lstStyle/>
              <a:p>
                <a:endParaRPr lang="pt-BR"/>
              </a:p>
            </p:txBody>
          </p:sp>
          <p:sp>
            <p:nvSpPr>
              <p:cNvPr id="19" name="TextBox 19"/>
              <p:cNvSpPr txBox="1"/>
              <p:nvPr/>
            </p:nvSpPr>
            <p:spPr>
              <a:xfrm>
                <a:off x="0" y="-57150"/>
                <a:ext cx="574177" cy="98589"/>
              </a:xfrm>
              <a:prstGeom prst="rect">
                <a:avLst/>
              </a:prstGeom>
            </p:spPr>
            <p:txBody>
              <a:bodyPr lIns="56764" tIns="56764" rIns="56764" bIns="56764" rtlCol="0" anchor="ctr"/>
              <a:lstStyle/>
              <a:p>
                <a:pPr algn="ctr">
                  <a:lnSpc>
                    <a:spcPts val="3262"/>
                  </a:lnSpc>
                </a:pPr>
                <a:endParaRPr/>
              </a:p>
            </p:txBody>
          </p:sp>
        </p:grpSp>
        <p:grpSp>
          <p:nvGrpSpPr>
            <p:cNvPr id="20" name="Group 20"/>
            <p:cNvGrpSpPr/>
            <p:nvPr/>
          </p:nvGrpSpPr>
          <p:grpSpPr>
            <a:xfrm>
              <a:off x="21396237" y="34288"/>
              <a:ext cx="1269465" cy="1270726"/>
              <a:chOff x="0" y="0"/>
              <a:chExt cx="1256166" cy="1257413"/>
            </a:xfrm>
          </p:grpSpPr>
          <p:sp>
            <p:nvSpPr>
              <p:cNvPr id="21" name="Freeform 21"/>
              <p:cNvSpPr/>
              <p:nvPr/>
            </p:nvSpPr>
            <p:spPr>
              <a:xfrm>
                <a:off x="0" y="0"/>
                <a:ext cx="1256166" cy="1257413"/>
              </a:xfrm>
              <a:custGeom>
                <a:avLst/>
                <a:gdLst/>
                <a:ahLst/>
                <a:cxnLst/>
                <a:rect l="l" t="t" r="r" b="b"/>
                <a:pathLst>
                  <a:path w="1256166" h="1257413">
                    <a:moveTo>
                      <a:pt x="628083" y="0"/>
                    </a:moveTo>
                    <a:cubicBezTo>
                      <a:pt x="281202" y="0"/>
                      <a:pt x="0" y="281482"/>
                      <a:pt x="0" y="628707"/>
                    </a:cubicBezTo>
                    <a:cubicBezTo>
                      <a:pt x="0" y="975932"/>
                      <a:pt x="281202" y="1257413"/>
                      <a:pt x="628083" y="1257413"/>
                    </a:cubicBezTo>
                    <a:cubicBezTo>
                      <a:pt x="974963" y="1257413"/>
                      <a:pt x="1256166" y="975932"/>
                      <a:pt x="1256166" y="628707"/>
                    </a:cubicBezTo>
                    <a:cubicBezTo>
                      <a:pt x="1256166" y="281482"/>
                      <a:pt x="974963" y="0"/>
                      <a:pt x="628083" y="0"/>
                    </a:cubicBezTo>
                    <a:close/>
                  </a:path>
                </a:pathLst>
              </a:custGeom>
              <a:solidFill>
                <a:srgbClr val="960000"/>
              </a:solidFill>
            </p:spPr>
            <p:txBody>
              <a:bodyPr/>
              <a:lstStyle/>
              <a:p>
                <a:endParaRPr lang="pt-BR"/>
              </a:p>
            </p:txBody>
          </p:sp>
          <p:sp>
            <p:nvSpPr>
              <p:cNvPr id="22" name="TextBox 22"/>
              <p:cNvSpPr txBox="1"/>
              <p:nvPr/>
            </p:nvSpPr>
            <p:spPr>
              <a:xfrm>
                <a:off x="117766" y="60733"/>
                <a:ext cx="1020635" cy="1078798"/>
              </a:xfrm>
              <a:prstGeom prst="rect">
                <a:avLst/>
              </a:prstGeom>
            </p:spPr>
            <p:txBody>
              <a:bodyPr lIns="56764" tIns="56764" rIns="56764" bIns="56764" rtlCol="0" anchor="ctr"/>
              <a:lstStyle/>
              <a:p>
                <a:pPr algn="ctr">
                  <a:lnSpc>
                    <a:spcPts val="3262"/>
                  </a:lnSpc>
                </a:pPr>
                <a:endParaRPr/>
              </a:p>
            </p:txBody>
          </p:sp>
        </p:grpSp>
        <p:grpSp>
          <p:nvGrpSpPr>
            <p:cNvPr id="23" name="Group 23"/>
            <p:cNvGrpSpPr/>
            <p:nvPr/>
          </p:nvGrpSpPr>
          <p:grpSpPr>
            <a:xfrm>
              <a:off x="21667478" y="304216"/>
              <a:ext cx="726984" cy="730870"/>
              <a:chOff x="0" y="0"/>
              <a:chExt cx="1338902" cy="1346059"/>
            </a:xfrm>
          </p:grpSpPr>
          <p:sp>
            <p:nvSpPr>
              <p:cNvPr id="24" name="Freeform 24"/>
              <p:cNvSpPr/>
              <p:nvPr/>
            </p:nvSpPr>
            <p:spPr>
              <a:xfrm>
                <a:off x="0" y="0"/>
                <a:ext cx="1338902" cy="1346059"/>
              </a:xfrm>
              <a:custGeom>
                <a:avLst/>
                <a:gdLst/>
                <a:ahLst/>
                <a:cxnLst/>
                <a:rect l="l" t="t" r="r" b="b"/>
                <a:pathLst>
                  <a:path w="1338902" h="1346059">
                    <a:moveTo>
                      <a:pt x="669451" y="0"/>
                    </a:moveTo>
                    <a:cubicBezTo>
                      <a:pt x="299723" y="0"/>
                      <a:pt x="0" y="301326"/>
                      <a:pt x="0" y="673030"/>
                    </a:cubicBezTo>
                    <a:cubicBezTo>
                      <a:pt x="0" y="1044734"/>
                      <a:pt x="299723" y="1346059"/>
                      <a:pt x="669451" y="1346059"/>
                    </a:cubicBezTo>
                    <a:cubicBezTo>
                      <a:pt x="1039179" y="1346059"/>
                      <a:pt x="1338902" y="1044734"/>
                      <a:pt x="1338902" y="673030"/>
                    </a:cubicBezTo>
                    <a:cubicBezTo>
                      <a:pt x="1338902" y="301326"/>
                      <a:pt x="1039179" y="0"/>
                      <a:pt x="669451" y="0"/>
                    </a:cubicBezTo>
                    <a:close/>
                  </a:path>
                </a:pathLst>
              </a:custGeom>
              <a:solidFill>
                <a:srgbClr val="F2F1F1"/>
              </a:solidFill>
            </p:spPr>
            <p:txBody>
              <a:bodyPr/>
              <a:lstStyle/>
              <a:p>
                <a:endParaRPr lang="pt-BR"/>
              </a:p>
            </p:txBody>
          </p:sp>
          <p:sp>
            <p:nvSpPr>
              <p:cNvPr id="25" name="TextBox 25"/>
              <p:cNvSpPr txBox="1"/>
              <p:nvPr/>
            </p:nvSpPr>
            <p:spPr>
              <a:xfrm>
                <a:off x="125522" y="69043"/>
                <a:ext cx="1087858" cy="1150823"/>
              </a:xfrm>
              <a:prstGeom prst="rect">
                <a:avLst/>
              </a:prstGeom>
            </p:spPr>
            <p:txBody>
              <a:bodyPr lIns="56764" tIns="56764" rIns="56764" bIns="56764" rtlCol="0" anchor="ctr"/>
              <a:lstStyle/>
              <a:p>
                <a:pPr algn="ctr">
                  <a:lnSpc>
                    <a:spcPts val="3262"/>
                  </a:lnSpc>
                </a:pPr>
                <a:endParaRPr/>
              </a:p>
            </p:txBody>
          </p:sp>
        </p:grpSp>
        <p:sp>
          <p:nvSpPr>
            <p:cNvPr id="26" name="TextBox 26"/>
            <p:cNvSpPr txBox="1"/>
            <p:nvPr/>
          </p:nvSpPr>
          <p:spPr>
            <a:xfrm>
              <a:off x="21640995" y="209184"/>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6</a:t>
              </a:r>
            </a:p>
          </p:txBody>
        </p:sp>
        <p:sp>
          <p:nvSpPr>
            <p:cNvPr id="27" name="TextBox 27"/>
            <p:cNvSpPr txBox="1"/>
            <p:nvPr/>
          </p:nvSpPr>
          <p:spPr>
            <a:xfrm>
              <a:off x="20609003"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Placa sob efeito de luz UV</a:t>
              </a:r>
            </a:p>
          </p:txBody>
        </p:sp>
      </p:grpSp>
      <p:sp>
        <p:nvSpPr>
          <p:cNvPr id="28" name="TextBox 28"/>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Desenvolvimento da PCI</a:t>
            </a:r>
          </a:p>
        </p:txBody>
      </p:sp>
      <p:sp>
        <p:nvSpPr>
          <p:cNvPr id="29" name="TextBox 29"/>
          <p:cNvSpPr txBox="1"/>
          <p:nvPr/>
        </p:nvSpPr>
        <p:spPr>
          <a:xfrm>
            <a:off x="706686" y="2750934"/>
            <a:ext cx="15524713" cy="8093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A placa de circuito impresso foi desenhada para integrar os componentes do sistema, proporcionando estabilidade e organização na montagem do CLP. Foram realizadas as seguintes etapas:</a:t>
            </a:r>
          </a:p>
        </p:txBody>
      </p:sp>
      <p:sp>
        <p:nvSpPr>
          <p:cNvPr id="30" name="Freeform 30"/>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7888" b="-7888"/>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1359891" y="2954006"/>
            <a:ext cx="6855964" cy="6221788"/>
          </a:xfrm>
          <a:custGeom>
            <a:avLst/>
            <a:gdLst/>
            <a:ahLst/>
            <a:cxnLst/>
            <a:rect l="l" t="t" r="r" b="b"/>
            <a:pathLst>
              <a:path w="6855964" h="6221788">
                <a:moveTo>
                  <a:pt x="0" y="0"/>
                </a:moveTo>
                <a:lnTo>
                  <a:pt x="6855965" y="0"/>
                </a:lnTo>
                <a:lnTo>
                  <a:pt x="6855965" y="6221788"/>
                </a:lnTo>
                <a:lnTo>
                  <a:pt x="0" y="6221788"/>
                </a:lnTo>
                <a:lnTo>
                  <a:pt x="0" y="0"/>
                </a:lnTo>
                <a:close/>
              </a:path>
            </a:pathLst>
          </a:custGeom>
          <a:blipFill>
            <a:blip r:embed="rId6"/>
            <a:stretch>
              <a:fillRect/>
            </a:stretch>
          </a:blipFill>
        </p:spPr>
        <p:txBody>
          <a:bodyPr/>
          <a:lstStyle/>
          <a:p>
            <a:endParaRPr lang="pt-BR"/>
          </a:p>
        </p:txBody>
      </p:sp>
      <p:sp>
        <p:nvSpPr>
          <p:cNvPr id="7" name="Freeform 7"/>
          <p:cNvSpPr/>
          <p:nvPr/>
        </p:nvSpPr>
        <p:spPr>
          <a:xfrm>
            <a:off x="9767397" y="3037185"/>
            <a:ext cx="7160712" cy="6055430"/>
          </a:xfrm>
          <a:custGeom>
            <a:avLst/>
            <a:gdLst/>
            <a:ahLst/>
            <a:cxnLst/>
            <a:rect l="l" t="t" r="r" b="b"/>
            <a:pathLst>
              <a:path w="7160712" h="6055430">
                <a:moveTo>
                  <a:pt x="0" y="0"/>
                </a:moveTo>
                <a:lnTo>
                  <a:pt x="7160712" y="0"/>
                </a:lnTo>
                <a:lnTo>
                  <a:pt x="7160712" y="6055430"/>
                </a:lnTo>
                <a:lnTo>
                  <a:pt x="0" y="6055430"/>
                </a:lnTo>
                <a:lnTo>
                  <a:pt x="0" y="0"/>
                </a:lnTo>
                <a:close/>
              </a:path>
            </a:pathLst>
          </a:custGeom>
          <a:blipFill>
            <a:blip r:embed="rId7"/>
            <a:stretch>
              <a:fillRect/>
            </a:stretch>
          </a:blipFill>
        </p:spPr>
        <p:txBody>
          <a:bodyPr/>
          <a:lstStyle/>
          <a:p>
            <a:endParaRPr lang="pt-BR"/>
          </a:p>
        </p:txBody>
      </p:sp>
      <p:sp>
        <p:nvSpPr>
          <p:cNvPr id="8" name="TextBox 8"/>
          <p:cNvSpPr txBox="1"/>
          <p:nvPr/>
        </p:nvSpPr>
        <p:spPr>
          <a:xfrm>
            <a:off x="706686" y="1601456"/>
            <a:ext cx="17477081"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Modulação Virtual da PCI e das Conexões da PCI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7888" b="-7888"/>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5432216" y="2677776"/>
            <a:ext cx="7423567" cy="7001774"/>
          </a:xfrm>
          <a:custGeom>
            <a:avLst/>
            <a:gdLst/>
            <a:ahLst/>
            <a:cxnLst/>
            <a:rect l="l" t="t" r="r" b="b"/>
            <a:pathLst>
              <a:path w="7423567" h="7001774">
                <a:moveTo>
                  <a:pt x="0" y="0"/>
                </a:moveTo>
                <a:lnTo>
                  <a:pt x="7423568" y="0"/>
                </a:lnTo>
                <a:lnTo>
                  <a:pt x="7423568" y="7001774"/>
                </a:lnTo>
                <a:lnTo>
                  <a:pt x="0" y="7001774"/>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299697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Modulação 3D da Placa Pronta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960</Words>
  <Application>Microsoft Office PowerPoint</Application>
  <PresentationFormat>Personalizar</PresentationFormat>
  <Paragraphs>74</Paragraphs>
  <Slides>22</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22</vt:i4>
      </vt:variant>
    </vt:vector>
  </HeadingPairs>
  <TitlesOfParts>
    <vt:vector size="28" baseType="lpstr">
      <vt:lpstr>Poppins Bold</vt:lpstr>
      <vt:lpstr>Arial</vt:lpstr>
      <vt:lpstr>Poppins</vt:lpstr>
      <vt:lpstr>Calibri</vt:lpstr>
      <vt:lpstr>Poppins Ultra-Bold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de Projeto</dc:title>
  <cp:lastModifiedBy>GUILHERME VEIGA PEDROMILO</cp:lastModifiedBy>
  <cp:revision>8</cp:revision>
  <dcterms:created xsi:type="dcterms:W3CDTF">2006-08-16T00:00:00Z</dcterms:created>
  <dcterms:modified xsi:type="dcterms:W3CDTF">2025-06-14T18:10:27Z</dcterms:modified>
  <dc:identifier>DAGp0rwPfwk</dc:identifier>
</cp:coreProperties>
</file>